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2"/>
  </p:notesMasterIdLst>
  <p:handoutMasterIdLst>
    <p:handoutMasterId r:id="rId13"/>
  </p:handoutMasterIdLst>
  <p:sldIdLst>
    <p:sldId id="508" r:id="rId2"/>
    <p:sldId id="514" r:id="rId3"/>
    <p:sldId id="540" r:id="rId4"/>
    <p:sldId id="525" r:id="rId5"/>
    <p:sldId id="526" r:id="rId6"/>
    <p:sldId id="527" r:id="rId7"/>
    <p:sldId id="528" r:id="rId8"/>
    <p:sldId id="531" r:id="rId9"/>
    <p:sldId id="533" r:id="rId10"/>
    <p:sldId id="539" r:id="rId11"/>
  </p:sldIdLst>
  <p:sldSz cx="9144000" cy="6858000" type="screen4x3"/>
  <p:notesSz cx="6791325" cy="9923463"/>
  <p:defaultTextStyle>
    <a:defPPr>
      <a:defRPr lang="en-GB"/>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69900"/>
    <a:srgbClr val="FFCCFF"/>
    <a:srgbClr val="E0ECE4"/>
    <a:srgbClr val="DDDDDD"/>
    <a:srgbClr val="0000FF"/>
    <a:srgbClr val="0066FF"/>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7714" autoAdjust="0"/>
  </p:normalViewPr>
  <p:slideViewPr>
    <p:cSldViewPr snapToGrid="0" snapToObjects="1">
      <p:cViewPr>
        <p:scale>
          <a:sx n="100" d="100"/>
          <a:sy n="100" d="100"/>
        </p:scale>
        <p:origin x="1584" y="708"/>
      </p:cViewPr>
      <p:guideLst>
        <p:guide orient="horz" pos="2160"/>
        <p:guide pos="2880"/>
      </p:guideLst>
    </p:cSldViewPr>
  </p:slideViewPr>
  <p:outlineViewPr>
    <p:cViewPr>
      <p:scale>
        <a:sx n="33" d="100"/>
        <a:sy n="33" d="100"/>
      </p:scale>
      <p:origin x="0" y="1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43225" cy="49688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l">
              <a:defRPr sz="1200" b="0">
                <a:latin typeface="Arial" charset="0"/>
              </a:defRPr>
            </a:lvl1pPr>
          </a:lstStyle>
          <a:p>
            <a:pPr>
              <a:defRPr/>
            </a:pPr>
            <a:endParaRPr lang="en-GB"/>
          </a:p>
        </p:txBody>
      </p:sp>
      <p:sp>
        <p:nvSpPr>
          <p:cNvPr id="40963" name="Rectangle 1027"/>
          <p:cNvSpPr>
            <a:spLocks noGrp="1" noChangeArrowheads="1"/>
          </p:cNvSpPr>
          <p:nvPr>
            <p:ph type="dt" sz="quarter" idx="1"/>
          </p:nvPr>
        </p:nvSpPr>
        <p:spPr bwMode="auto">
          <a:xfrm>
            <a:off x="3848100" y="0"/>
            <a:ext cx="2943225" cy="49688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defRPr sz="1200" b="0">
                <a:latin typeface="Arial" charset="0"/>
              </a:defRPr>
            </a:lvl1pPr>
          </a:lstStyle>
          <a:p>
            <a:pPr>
              <a:defRPr/>
            </a:pPr>
            <a:endParaRPr lang="en-GB"/>
          </a:p>
        </p:txBody>
      </p:sp>
      <p:sp>
        <p:nvSpPr>
          <p:cNvPr id="40964" name="Rectangle 1028"/>
          <p:cNvSpPr>
            <a:spLocks noGrp="1" noChangeArrowheads="1"/>
          </p:cNvSpPr>
          <p:nvPr>
            <p:ph type="ftr" sz="quarter" idx="2"/>
          </p:nvPr>
        </p:nvSpPr>
        <p:spPr bwMode="auto">
          <a:xfrm>
            <a:off x="0" y="9426575"/>
            <a:ext cx="2943225" cy="496888"/>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l">
              <a:defRPr sz="1200" b="0">
                <a:latin typeface="Arial" charset="0"/>
              </a:defRPr>
            </a:lvl1pPr>
          </a:lstStyle>
          <a:p>
            <a:pPr>
              <a:defRPr/>
            </a:pPr>
            <a:endParaRPr lang="en-GB"/>
          </a:p>
        </p:txBody>
      </p:sp>
      <p:sp>
        <p:nvSpPr>
          <p:cNvPr id="40965" name="Rectangle 1029"/>
          <p:cNvSpPr>
            <a:spLocks noGrp="1" noChangeArrowheads="1"/>
          </p:cNvSpPr>
          <p:nvPr>
            <p:ph type="sldNum" sz="quarter" idx="3"/>
          </p:nvPr>
        </p:nvSpPr>
        <p:spPr bwMode="auto">
          <a:xfrm>
            <a:off x="3848100" y="9426575"/>
            <a:ext cx="2943225" cy="496888"/>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defRPr sz="1200" b="0">
                <a:latin typeface="Arial" charset="0"/>
              </a:defRPr>
            </a:lvl1pPr>
          </a:lstStyle>
          <a:p>
            <a:pPr>
              <a:defRPr/>
            </a:pPr>
            <a:fld id="{C7D5D935-8339-4A6D-96C0-63DF986B1C7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1026"/>
          <p:cNvSpPr>
            <a:spLocks noGrp="1" noChangeArrowheads="1"/>
          </p:cNvSpPr>
          <p:nvPr>
            <p:ph type="hdr" sz="quarter"/>
          </p:nvPr>
        </p:nvSpPr>
        <p:spPr bwMode="auto">
          <a:xfrm>
            <a:off x="0" y="0"/>
            <a:ext cx="2968625" cy="533400"/>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l">
              <a:defRPr sz="1200" b="0">
                <a:latin typeface="Arial" charset="0"/>
              </a:defRPr>
            </a:lvl1pPr>
          </a:lstStyle>
          <a:p>
            <a:pPr>
              <a:defRPr/>
            </a:pPr>
            <a:endParaRPr lang="en-GB"/>
          </a:p>
        </p:txBody>
      </p:sp>
      <p:sp>
        <p:nvSpPr>
          <p:cNvPr id="46083" name="Rectangle 1027"/>
          <p:cNvSpPr>
            <a:spLocks noGrp="1" noChangeArrowheads="1"/>
          </p:cNvSpPr>
          <p:nvPr>
            <p:ph type="dt" idx="1"/>
          </p:nvPr>
        </p:nvSpPr>
        <p:spPr bwMode="auto">
          <a:xfrm>
            <a:off x="3883025" y="0"/>
            <a:ext cx="2892425" cy="533400"/>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defRPr sz="1200" b="0">
                <a:latin typeface="Arial" charset="0"/>
              </a:defRPr>
            </a:lvl1pPr>
          </a:lstStyle>
          <a:p>
            <a:pPr>
              <a:defRPr/>
            </a:pPr>
            <a:endParaRPr lang="en-GB"/>
          </a:p>
        </p:txBody>
      </p:sp>
      <p:sp>
        <p:nvSpPr>
          <p:cNvPr id="24580" name="Rectangle 1028"/>
          <p:cNvSpPr>
            <a:spLocks noGrp="1" noRot="1" noChangeAspect="1" noChangeArrowheads="1" noTextEdit="1"/>
          </p:cNvSpPr>
          <p:nvPr>
            <p:ph type="sldImg" idx="2"/>
          </p:nvPr>
        </p:nvSpPr>
        <p:spPr bwMode="auto">
          <a:xfrm>
            <a:off x="900113" y="762000"/>
            <a:ext cx="4975225" cy="3732213"/>
          </a:xfrm>
          <a:prstGeom prst="rect">
            <a:avLst/>
          </a:prstGeom>
          <a:noFill/>
          <a:ln w="9525">
            <a:solidFill>
              <a:srgbClr val="000000"/>
            </a:solidFill>
            <a:miter lim="800000"/>
            <a:headEnd/>
            <a:tailEnd/>
          </a:ln>
        </p:spPr>
      </p:sp>
      <p:sp>
        <p:nvSpPr>
          <p:cNvPr id="46085" name="Rectangle 1029"/>
          <p:cNvSpPr>
            <a:spLocks noGrp="1" noChangeArrowheads="1"/>
          </p:cNvSpPr>
          <p:nvPr>
            <p:ph type="body" sz="quarter" idx="3"/>
          </p:nvPr>
        </p:nvSpPr>
        <p:spPr bwMode="auto">
          <a:xfrm>
            <a:off x="912813" y="4722813"/>
            <a:ext cx="4949825" cy="4494212"/>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6086" name="Rectangle 1030"/>
          <p:cNvSpPr>
            <a:spLocks noGrp="1" noChangeArrowheads="1"/>
          </p:cNvSpPr>
          <p:nvPr>
            <p:ph type="ftr" sz="quarter" idx="4"/>
          </p:nvPr>
        </p:nvSpPr>
        <p:spPr bwMode="auto">
          <a:xfrm>
            <a:off x="0" y="9445625"/>
            <a:ext cx="2968625" cy="457200"/>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l">
              <a:defRPr sz="1200" b="0">
                <a:latin typeface="Arial" charset="0"/>
              </a:defRPr>
            </a:lvl1pPr>
          </a:lstStyle>
          <a:p>
            <a:pPr>
              <a:defRPr/>
            </a:pPr>
            <a:endParaRPr lang="en-GB"/>
          </a:p>
        </p:txBody>
      </p:sp>
      <p:sp>
        <p:nvSpPr>
          <p:cNvPr id="46087" name="Rectangle 1031"/>
          <p:cNvSpPr>
            <a:spLocks noGrp="1" noChangeArrowheads="1"/>
          </p:cNvSpPr>
          <p:nvPr>
            <p:ph type="sldNum" sz="quarter" idx="5"/>
          </p:nvPr>
        </p:nvSpPr>
        <p:spPr bwMode="auto">
          <a:xfrm>
            <a:off x="3883025" y="9445625"/>
            <a:ext cx="2892425" cy="457200"/>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defRPr sz="1200" b="0">
                <a:latin typeface="Arial" charset="0"/>
              </a:defRPr>
            </a:lvl1pPr>
          </a:lstStyle>
          <a:p>
            <a:pPr>
              <a:defRPr/>
            </a:pPr>
            <a:fld id="{85B102A1-7DBC-4E55-B839-008D2F72049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915988" y="744538"/>
            <a:ext cx="4959350" cy="3721100"/>
          </a:xfrm>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7B90AE6C-DCDA-4861-AD2C-AEC5C4F662F4}"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DD215FC-C564-4092-80C6-6DBFDAF3A474}" type="slidenum">
              <a:rPr lang="en-US" smtClean="0"/>
              <a:pPr/>
              <a:t>2</a:t>
            </a:fld>
            <a:endParaRPr lang="en-US" smtClean="0"/>
          </a:p>
        </p:txBody>
      </p:sp>
      <p:sp>
        <p:nvSpPr>
          <p:cNvPr id="26627" name="Slide Image Placeholder 1"/>
          <p:cNvSpPr>
            <a:spLocks noGrp="1" noRot="1" noChangeAspect="1" noTextEdit="1"/>
          </p:cNvSpPr>
          <p:nvPr>
            <p:ph type="sldImg"/>
          </p:nvPr>
        </p:nvSpPr>
        <p:spPr>
          <a:xfrm>
            <a:off x="901700" y="762000"/>
            <a:ext cx="4973638" cy="3732213"/>
          </a:xfrm>
          <a:ln/>
        </p:spPr>
      </p:sp>
      <p:sp>
        <p:nvSpPr>
          <p:cNvPr id="26628" name="Notes Placeholder 2"/>
          <p:cNvSpPr>
            <a:spLocks noGrp="1"/>
          </p:cNvSpPr>
          <p:nvPr>
            <p:ph type="body" idx="1"/>
          </p:nvPr>
        </p:nvSpPr>
        <p:spPr>
          <a:noFill/>
          <a:ln/>
        </p:spPr>
        <p:txBody>
          <a:bodyPr/>
          <a:lstStyle/>
          <a:p>
            <a:pPr eaLnBrk="1" hangingPunct="1"/>
            <a:endParaRPr lang="en-US" smtClean="0"/>
          </a:p>
        </p:txBody>
      </p:sp>
      <p:sp>
        <p:nvSpPr>
          <p:cNvPr id="26629" name="Slide Number Placeholder 3"/>
          <p:cNvSpPr txBox="1">
            <a:spLocks noGrp="1"/>
          </p:cNvSpPr>
          <p:nvPr/>
        </p:nvSpPr>
        <p:spPr bwMode="auto">
          <a:xfrm>
            <a:off x="3883025" y="9445625"/>
            <a:ext cx="2892425" cy="457200"/>
          </a:xfrm>
          <a:prstGeom prst="rect">
            <a:avLst/>
          </a:prstGeom>
          <a:noFill/>
          <a:ln w="9525">
            <a:noFill/>
            <a:miter lim="800000"/>
            <a:headEnd/>
            <a:tailEnd/>
          </a:ln>
        </p:spPr>
        <p:txBody>
          <a:bodyPr lIns="91385" tIns="45693" rIns="91385" bIns="45693" anchor="b"/>
          <a:lstStyle/>
          <a:p>
            <a:pPr algn="r"/>
            <a:fld id="{4AE3A5B7-5598-4951-B707-0C46BC90B8DB}" type="slidenum">
              <a:rPr lang="en-GB" sz="1200"/>
              <a:pPr algn="r"/>
              <a:t>2</a:t>
            </a:fld>
            <a:endParaRPr lang="en-GB"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ABC9C68-15FA-4D90-9934-BFB254EB2531}" type="slidenum">
              <a:rPr lang="en-GB" smtClean="0"/>
              <a:pPr/>
              <a:t>4</a:t>
            </a:fld>
            <a:endParaRPr lang="en-GB" smtClean="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IE" smtClean="0"/>
          </a:p>
        </p:txBody>
      </p:sp>
      <p:sp>
        <p:nvSpPr>
          <p:cNvPr id="28676" name="Slide Number Placeholder 3"/>
          <p:cNvSpPr>
            <a:spLocks noGrp="1"/>
          </p:cNvSpPr>
          <p:nvPr>
            <p:ph type="sldNum" sz="quarter" idx="5"/>
          </p:nvPr>
        </p:nvSpPr>
        <p:spPr>
          <a:noFill/>
        </p:spPr>
        <p:txBody>
          <a:bodyPr/>
          <a:lstStyle/>
          <a:p>
            <a:fld id="{C82C917C-4908-4659-8681-330E2A34E4FB}"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IE" smtClean="0"/>
          </a:p>
        </p:txBody>
      </p:sp>
      <p:sp>
        <p:nvSpPr>
          <p:cNvPr id="29700" name="Slide Number Placeholder 3"/>
          <p:cNvSpPr>
            <a:spLocks noGrp="1"/>
          </p:cNvSpPr>
          <p:nvPr>
            <p:ph type="sldNum" sz="quarter" idx="5"/>
          </p:nvPr>
        </p:nvSpPr>
        <p:spPr>
          <a:noFill/>
        </p:spPr>
        <p:txBody>
          <a:bodyPr/>
          <a:lstStyle/>
          <a:p>
            <a:fld id="{38BE6A51-27F8-4125-A535-0F8B4C98F6DE}"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IE" smtClean="0"/>
          </a:p>
        </p:txBody>
      </p:sp>
      <p:sp>
        <p:nvSpPr>
          <p:cNvPr id="30724" name="Slide Number Placeholder 3"/>
          <p:cNvSpPr>
            <a:spLocks noGrp="1"/>
          </p:cNvSpPr>
          <p:nvPr>
            <p:ph type="sldNum" sz="quarter" idx="5"/>
          </p:nvPr>
        </p:nvSpPr>
        <p:spPr>
          <a:noFill/>
        </p:spPr>
        <p:txBody>
          <a:bodyPr/>
          <a:lstStyle/>
          <a:p>
            <a:fld id="{A7D78945-210D-4776-8526-6C56814DE6B8}"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IE" smtClean="0"/>
          </a:p>
        </p:txBody>
      </p:sp>
      <p:sp>
        <p:nvSpPr>
          <p:cNvPr id="31748" name="Slide Number Placeholder 3"/>
          <p:cNvSpPr>
            <a:spLocks noGrp="1"/>
          </p:cNvSpPr>
          <p:nvPr>
            <p:ph type="sldNum" sz="quarter" idx="5"/>
          </p:nvPr>
        </p:nvSpPr>
        <p:spPr>
          <a:noFill/>
        </p:spPr>
        <p:txBody>
          <a:bodyPr/>
          <a:lstStyle/>
          <a:p>
            <a:fld id="{14A5AF5E-0879-4C84-A683-47B354065FD5}"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IE" smtClean="0"/>
          </a:p>
        </p:txBody>
      </p:sp>
      <p:sp>
        <p:nvSpPr>
          <p:cNvPr id="32772" name="Slide Number Placeholder 3"/>
          <p:cNvSpPr>
            <a:spLocks noGrp="1"/>
          </p:cNvSpPr>
          <p:nvPr>
            <p:ph type="sldNum" sz="quarter" idx="5"/>
          </p:nvPr>
        </p:nvSpPr>
        <p:spPr>
          <a:noFill/>
        </p:spPr>
        <p:txBody>
          <a:bodyPr/>
          <a:lstStyle/>
          <a:p>
            <a:fld id="{BDEA0418-D723-4DC2-B168-6315CEC824D3}" type="slidenum">
              <a:rPr lang="en-GB" smtClean="0"/>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IE" smtClean="0"/>
          </a:p>
        </p:txBody>
      </p:sp>
      <p:sp>
        <p:nvSpPr>
          <p:cNvPr id="33796" name="Slide Number Placeholder 3"/>
          <p:cNvSpPr>
            <a:spLocks noGrp="1"/>
          </p:cNvSpPr>
          <p:nvPr>
            <p:ph type="sldNum" sz="quarter" idx="5"/>
          </p:nvPr>
        </p:nvSpPr>
        <p:spPr>
          <a:noFill/>
        </p:spPr>
        <p:txBody>
          <a:bodyPr/>
          <a:lstStyle/>
          <a:p>
            <a:fld id="{62555C51-1F22-42BB-946B-052B43A5F20E}"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5"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5"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pic>
        <p:nvPicPr>
          <p:cNvPr id="4"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5"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6"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4"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5"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5"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6"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5"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6"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6"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7"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8" name="Picture 4"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9"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4"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5"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3"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pic>
        <p:nvPicPr>
          <p:cNvPr id="4" name="Picture 5" descr="IPPN Logo.jpg"/>
          <p:cNvPicPr>
            <a:picLocks noChangeAspect="1"/>
          </p:cNvPicPr>
          <p:nvPr userDrawn="1"/>
        </p:nvPicPr>
        <p:blipFill>
          <a:blip r:embed="rId4" cstate="print"/>
          <a:srcRect t="26036" b="26678"/>
          <a:stretch>
            <a:fillRect/>
          </a:stretch>
        </p:blipFill>
        <p:spPr bwMode="auto">
          <a:xfrm>
            <a:off x="6443663" y="6380163"/>
            <a:ext cx="977900" cy="461962"/>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6"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redc-logo C.jpg"/>
          <p:cNvPicPr>
            <a:picLocks noChangeAspect="1"/>
          </p:cNvPicPr>
          <p:nvPr userDrawn="1"/>
        </p:nvPicPr>
        <p:blipFill>
          <a:blip r:embed="rId2" cstate="print"/>
          <a:srcRect/>
          <a:stretch>
            <a:fillRect/>
          </a:stretch>
        </p:blipFill>
        <p:spPr bwMode="auto">
          <a:xfrm>
            <a:off x="8489950" y="200025"/>
            <a:ext cx="463550" cy="822325"/>
          </a:xfrm>
          <a:prstGeom prst="rect">
            <a:avLst/>
          </a:prstGeom>
          <a:noFill/>
          <a:ln w="9525">
            <a:noFill/>
            <a:miter lim="800000"/>
            <a:headEnd/>
            <a:tailEnd/>
          </a:ln>
        </p:spPr>
      </p:pic>
      <p:pic>
        <p:nvPicPr>
          <p:cNvPr id="6" name="Picture 9" descr="redc-band"/>
          <p:cNvPicPr>
            <a:picLocks noChangeAspect="1" noChangeArrowheads="1"/>
          </p:cNvPicPr>
          <p:nvPr userDrawn="1"/>
        </p:nvPicPr>
        <p:blipFill>
          <a:blip r:embed="rId3" cstate="print"/>
          <a:srcRect r="19963"/>
          <a:stretch>
            <a:fillRect/>
          </a:stretch>
        </p:blipFill>
        <p:spPr bwMode="auto">
          <a:xfrm>
            <a:off x="0" y="6361113"/>
            <a:ext cx="6424613" cy="50482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userDrawn="1"/>
        </p:nvSpPr>
        <p:spPr bwMode="auto">
          <a:xfrm>
            <a:off x="8610600" y="6324600"/>
            <a:ext cx="533400" cy="5334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Text Box 15"/>
          <p:cNvSpPr txBox="1">
            <a:spLocks noChangeArrowheads="1"/>
          </p:cNvSpPr>
          <p:nvPr userDrawn="1"/>
        </p:nvSpPr>
        <p:spPr bwMode="auto">
          <a:xfrm>
            <a:off x="8696325" y="6430963"/>
            <a:ext cx="471488" cy="274637"/>
          </a:xfrm>
          <a:prstGeom prst="rect">
            <a:avLst/>
          </a:prstGeom>
          <a:noFill/>
          <a:ln>
            <a:noFill/>
          </a:ln>
          <a:extLst>
            <a:ext uri="{909E8E84-426E-40DD-AFC4-6F175D3DCCD1}"/>
            <a:ext uri="{91240B29-F687-4F45-9708-019B960494DF}"/>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defRPr/>
            </a:pPr>
            <a:r>
              <a:rPr lang="en-IE" sz="1200" b="0" smtClean="0"/>
              <a:t>(</a:t>
            </a:r>
            <a:fld id="{272729DB-28DA-4D66-85DA-76963587BEC1}" type="slidenum">
              <a:rPr lang="en-GB" sz="1200" b="0" smtClean="0"/>
              <a:pPr>
                <a:defRPr/>
              </a:pPr>
              <a:t>‹#›</a:t>
            </a:fld>
            <a:r>
              <a:rPr lang="en-IE" sz="1200" b="0" smtClean="0"/>
              <a:t>)</a:t>
            </a:r>
            <a:endParaRPr lang="en-GB" sz="1200" b="0" smtClean="0"/>
          </a:p>
        </p:txBody>
      </p:sp>
    </p:spTree>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 id="2147484243" r:id="rId12"/>
    <p:sldLayoutId id="2147484244"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5" descr="demographics.jpg"/>
          <p:cNvPicPr>
            <a:picLocks noChangeAspect="1"/>
          </p:cNvPicPr>
          <p:nvPr/>
        </p:nvPicPr>
        <p:blipFill>
          <a:blip r:embed="rId3" cstate="print"/>
          <a:srcRect/>
          <a:stretch>
            <a:fillRect/>
          </a:stretch>
        </p:blipFill>
        <p:spPr bwMode="auto">
          <a:xfrm>
            <a:off x="0" y="0"/>
            <a:ext cx="5118100" cy="6858000"/>
          </a:xfrm>
          <a:prstGeom prst="rect">
            <a:avLst/>
          </a:prstGeom>
          <a:noFill/>
          <a:ln w="9525">
            <a:noFill/>
            <a:miter lim="800000"/>
            <a:headEnd/>
            <a:tailEnd/>
          </a:ln>
        </p:spPr>
      </p:pic>
      <p:sp>
        <p:nvSpPr>
          <p:cNvPr id="19459" name="Rectangle 2"/>
          <p:cNvSpPr>
            <a:spLocks noGrp="1" noChangeArrowheads="1"/>
          </p:cNvSpPr>
          <p:nvPr>
            <p:ph type="ctrTitle"/>
          </p:nvPr>
        </p:nvSpPr>
        <p:spPr bwMode="auto">
          <a:xfrm>
            <a:off x="5384800" y="3317875"/>
            <a:ext cx="3733800" cy="1069975"/>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IE" sz="3200" b="1" smtClean="0">
                <a:solidFill>
                  <a:srgbClr val="CC0000"/>
                </a:solidFill>
              </a:rPr>
              <a:t>PR360</a:t>
            </a:r>
            <a:br>
              <a:rPr lang="en-IE" sz="3200" b="1" smtClean="0">
                <a:solidFill>
                  <a:srgbClr val="CC0000"/>
                </a:solidFill>
              </a:rPr>
            </a:br>
            <a:r>
              <a:rPr lang="en-IE" sz="3200" b="1" smtClean="0">
                <a:solidFill>
                  <a:srgbClr val="CC0000"/>
                </a:solidFill>
              </a:rPr>
              <a:t>IPPN Primary School Research</a:t>
            </a:r>
            <a:endParaRPr lang="en-GB" sz="3200" b="1" smtClean="0"/>
          </a:p>
        </p:txBody>
      </p:sp>
      <p:sp>
        <p:nvSpPr>
          <p:cNvPr id="19460" name="Rectangle 5"/>
          <p:cNvSpPr>
            <a:spLocks noChangeArrowheads="1"/>
          </p:cNvSpPr>
          <p:nvPr/>
        </p:nvSpPr>
        <p:spPr bwMode="auto">
          <a:xfrm>
            <a:off x="7747000" y="1295400"/>
            <a:ext cx="1371600" cy="1219200"/>
          </a:xfrm>
          <a:prstGeom prst="rect">
            <a:avLst/>
          </a:prstGeom>
          <a:noFill/>
          <a:ln w="9525">
            <a:noFill/>
            <a:miter lim="800000"/>
            <a:headEnd/>
            <a:tailEnd/>
          </a:ln>
        </p:spPr>
        <p:txBody>
          <a:bodyPr wrap="none" anchor="ctr"/>
          <a:lstStyle/>
          <a:p>
            <a:endParaRPr lang="en-US"/>
          </a:p>
        </p:txBody>
      </p:sp>
      <p:sp>
        <p:nvSpPr>
          <p:cNvPr id="19461" name="Rectangle 9"/>
          <p:cNvSpPr>
            <a:spLocks noChangeArrowheads="1"/>
          </p:cNvSpPr>
          <p:nvPr/>
        </p:nvSpPr>
        <p:spPr bwMode="white">
          <a:xfrm>
            <a:off x="7559675" y="44450"/>
            <a:ext cx="1371600" cy="1066800"/>
          </a:xfrm>
          <a:prstGeom prst="rect">
            <a:avLst/>
          </a:prstGeom>
          <a:solidFill>
            <a:schemeClr val="bg1"/>
          </a:solidFill>
          <a:ln w="9525">
            <a:noFill/>
            <a:miter lim="800000"/>
            <a:headEnd/>
            <a:tailEnd/>
          </a:ln>
        </p:spPr>
        <p:txBody>
          <a:bodyPr wrap="none" anchor="ctr"/>
          <a:lstStyle/>
          <a:p>
            <a:endParaRPr lang="en-US"/>
          </a:p>
        </p:txBody>
      </p:sp>
      <p:grpSp>
        <p:nvGrpSpPr>
          <p:cNvPr id="19462" name="Group 18"/>
          <p:cNvGrpSpPr>
            <a:grpSpLocks/>
          </p:cNvGrpSpPr>
          <p:nvPr/>
        </p:nvGrpSpPr>
        <p:grpSpPr bwMode="auto">
          <a:xfrm>
            <a:off x="5548313" y="773113"/>
            <a:ext cx="2719387" cy="2395537"/>
            <a:chOff x="6016155" y="333329"/>
            <a:chExt cx="2718507" cy="2396224"/>
          </a:xfrm>
        </p:grpSpPr>
        <p:sp>
          <p:nvSpPr>
            <p:cNvPr id="19467" name="Rounded Rectangle 12"/>
            <p:cNvSpPr>
              <a:spLocks noChangeArrowheads="1"/>
            </p:cNvSpPr>
            <p:nvPr/>
          </p:nvSpPr>
          <p:spPr bwMode="auto">
            <a:xfrm>
              <a:off x="6016155" y="333329"/>
              <a:ext cx="2718507" cy="2396224"/>
            </a:xfrm>
            <a:prstGeom prst="roundRect">
              <a:avLst>
                <a:gd name="adj" fmla="val 16667"/>
              </a:avLst>
            </a:prstGeom>
            <a:solidFill>
              <a:schemeClr val="bg1"/>
            </a:solidFill>
            <a:ln w="38100" algn="ctr">
              <a:solidFill>
                <a:srgbClr val="C00000"/>
              </a:solidFill>
              <a:round/>
              <a:headEnd/>
              <a:tailEnd/>
            </a:ln>
          </p:spPr>
          <p:txBody>
            <a:bodyPr wrap="none" anchor="ctr"/>
            <a:lstStyle/>
            <a:p>
              <a:endParaRPr lang="en-US"/>
            </a:p>
          </p:txBody>
        </p:sp>
        <p:pic>
          <p:nvPicPr>
            <p:cNvPr id="19468" name="Picture 11" descr="redc logo.JPG"/>
            <p:cNvPicPr>
              <a:picLocks noChangeAspect="1"/>
            </p:cNvPicPr>
            <p:nvPr/>
          </p:nvPicPr>
          <p:blipFill>
            <a:blip r:embed="rId4" cstate="print"/>
            <a:srcRect/>
            <a:stretch>
              <a:fillRect/>
            </a:stretch>
          </p:blipFill>
          <p:spPr bwMode="auto">
            <a:xfrm>
              <a:off x="6109754" y="535954"/>
              <a:ext cx="2558024" cy="1816101"/>
            </a:xfrm>
            <a:prstGeom prst="rect">
              <a:avLst/>
            </a:prstGeom>
            <a:noFill/>
            <a:ln w="9525">
              <a:noFill/>
              <a:miter lim="800000"/>
              <a:headEnd/>
              <a:tailEnd/>
            </a:ln>
          </p:spPr>
        </p:pic>
      </p:grpSp>
      <p:sp>
        <p:nvSpPr>
          <p:cNvPr id="19463" name="Rectangle 8"/>
          <p:cNvSpPr>
            <a:spLocks noChangeArrowheads="1"/>
          </p:cNvSpPr>
          <p:nvPr/>
        </p:nvSpPr>
        <p:spPr bwMode="auto">
          <a:xfrm>
            <a:off x="7956550" y="6446838"/>
            <a:ext cx="1169988" cy="276225"/>
          </a:xfrm>
          <a:prstGeom prst="rect">
            <a:avLst/>
          </a:prstGeom>
          <a:solidFill>
            <a:schemeClr val="bg1"/>
          </a:solidFill>
          <a:ln w="9525">
            <a:noFill/>
            <a:miter lim="800000"/>
            <a:headEnd/>
            <a:tailEnd/>
          </a:ln>
        </p:spPr>
        <p:txBody>
          <a:bodyPr wrap="none">
            <a:spAutoFit/>
          </a:bodyPr>
          <a:lstStyle/>
          <a:p>
            <a:pPr algn="l" eaLnBrk="1" hangingPunct="1">
              <a:spcBef>
                <a:spcPct val="20000"/>
              </a:spcBef>
            </a:pPr>
            <a:r>
              <a:rPr lang="en-IE" sz="1200" b="0"/>
              <a:t>Job No: 09112</a:t>
            </a:r>
            <a:endParaRPr lang="en-GB" sz="1200" b="0" i="1"/>
          </a:p>
        </p:txBody>
      </p:sp>
      <p:sp>
        <p:nvSpPr>
          <p:cNvPr id="19464" name="Rectangle 13"/>
          <p:cNvSpPr>
            <a:spLocks noChangeArrowheads="1"/>
          </p:cNvSpPr>
          <p:nvPr/>
        </p:nvSpPr>
        <p:spPr bwMode="auto">
          <a:xfrm>
            <a:off x="5570538" y="5026025"/>
            <a:ext cx="2697162" cy="457200"/>
          </a:xfrm>
          <a:prstGeom prst="rect">
            <a:avLst/>
          </a:prstGeom>
          <a:noFill/>
          <a:ln w="9525">
            <a:noFill/>
            <a:miter lim="800000"/>
            <a:headEnd/>
            <a:tailEnd/>
          </a:ln>
        </p:spPr>
        <p:txBody>
          <a:bodyPr>
            <a:spAutoFit/>
          </a:bodyPr>
          <a:lstStyle/>
          <a:p>
            <a:pPr algn="l" eaLnBrk="1" hangingPunct="1"/>
            <a:r>
              <a:rPr lang="en-IE" sz="2400" b="0">
                <a:solidFill>
                  <a:srgbClr val="CC0000"/>
                </a:solidFill>
              </a:rPr>
              <a:t>March 2012</a:t>
            </a:r>
            <a:endParaRPr lang="en-GB" sz="2400" b="0">
              <a:solidFill>
                <a:schemeClr val="tx2"/>
              </a:solidFill>
            </a:endParaRPr>
          </a:p>
        </p:txBody>
      </p:sp>
      <p:sp>
        <p:nvSpPr>
          <p:cNvPr id="19465" name="Rectangle 13"/>
          <p:cNvSpPr>
            <a:spLocks noChangeArrowheads="1"/>
          </p:cNvSpPr>
          <p:nvPr/>
        </p:nvSpPr>
        <p:spPr bwMode="auto">
          <a:xfrm>
            <a:off x="5583238" y="5405438"/>
            <a:ext cx="2697162" cy="457200"/>
          </a:xfrm>
          <a:prstGeom prst="rect">
            <a:avLst/>
          </a:prstGeom>
          <a:noFill/>
          <a:ln w="9525">
            <a:noFill/>
            <a:miter lim="800000"/>
            <a:headEnd/>
            <a:tailEnd/>
          </a:ln>
        </p:spPr>
        <p:txBody>
          <a:bodyPr>
            <a:spAutoFit/>
          </a:bodyPr>
          <a:lstStyle/>
          <a:p>
            <a:pPr algn="l" eaLnBrk="1" hangingPunct="1"/>
            <a:r>
              <a:rPr lang="en-IE" sz="2400" b="0">
                <a:solidFill>
                  <a:srgbClr val="CC0000"/>
                </a:solidFill>
              </a:rPr>
              <a:t>Prepared For:</a:t>
            </a:r>
            <a:endParaRPr lang="en-GB" sz="2400" b="0">
              <a:solidFill>
                <a:schemeClr val="tx2"/>
              </a:solidFill>
            </a:endParaRPr>
          </a:p>
        </p:txBody>
      </p:sp>
      <p:pic>
        <p:nvPicPr>
          <p:cNvPr id="19466" name="Picture 5" descr="IPPN Logo.jpg"/>
          <p:cNvPicPr>
            <a:picLocks noChangeAspect="1"/>
          </p:cNvPicPr>
          <p:nvPr/>
        </p:nvPicPr>
        <p:blipFill>
          <a:blip r:embed="rId5" cstate="print"/>
          <a:srcRect t="26036" b="26678"/>
          <a:stretch>
            <a:fillRect/>
          </a:stretch>
        </p:blipFill>
        <p:spPr bwMode="auto">
          <a:xfrm>
            <a:off x="5830888" y="5797550"/>
            <a:ext cx="1365250"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5575" y="23813"/>
            <a:ext cx="8077200" cy="366712"/>
          </a:xfrm>
          <a:prstGeom prst="rect">
            <a:avLst/>
          </a:prstGeom>
          <a:noFill/>
          <a:ln w="9525">
            <a:noFill/>
            <a:miter lim="800000"/>
            <a:headEnd/>
            <a:tailEnd/>
          </a:ln>
        </p:spPr>
        <p:txBody>
          <a:bodyPr>
            <a:spAutoFit/>
          </a:bodyPr>
          <a:lstStyle/>
          <a:p>
            <a:pPr algn="l" eaLnBrk="1" hangingPunct="1"/>
            <a:r>
              <a:rPr lang="en-IE" sz="1800" b="0">
                <a:solidFill>
                  <a:srgbClr val="CC0000"/>
                </a:solidFill>
              </a:rPr>
              <a:t>Summary Of Key Points</a:t>
            </a:r>
            <a:endParaRPr lang="en-US" sz="1800" b="0">
              <a:solidFill>
                <a:srgbClr val="CC0000"/>
              </a:solidFill>
            </a:endParaRPr>
          </a:p>
        </p:txBody>
      </p:sp>
      <p:sp>
        <p:nvSpPr>
          <p:cNvPr id="23555" name="TextBox 10"/>
          <p:cNvSpPr txBox="1">
            <a:spLocks noChangeArrowheads="1"/>
          </p:cNvSpPr>
          <p:nvPr/>
        </p:nvSpPr>
        <p:spPr bwMode="auto">
          <a:xfrm>
            <a:off x="515938" y="381000"/>
            <a:ext cx="7962900" cy="3489023"/>
          </a:xfrm>
          <a:prstGeom prst="rect">
            <a:avLst/>
          </a:prstGeom>
          <a:noFill/>
          <a:ln w="9525">
            <a:noFill/>
            <a:miter lim="800000"/>
            <a:headEnd/>
            <a:tailEnd/>
          </a:ln>
        </p:spPr>
        <p:txBody>
          <a:bodyPr lIns="36000" tIns="36000" rIns="36000" bIns="36000">
            <a:spAutoFit/>
          </a:bodyPr>
          <a:lstStyle/>
          <a:p>
            <a:pPr marL="177800" indent="-177800" algn="l">
              <a:spcBef>
                <a:spcPts val="600"/>
              </a:spcBef>
              <a:spcAft>
                <a:spcPts val="600"/>
              </a:spcAft>
              <a:buFont typeface="Arial" charset="0"/>
              <a:buChar char="•"/>
            </a:pPr>
            <a:r>
              <a:rPr lang="en-IE" b="0" dirty="0"/>
              <a:t>Just under half the population aged 18-54 claim to have dependent children under the age of 16 – this shows little difference to the total adult population aged 18+.</a:t>
            </a:r>
          </a:p>
          <a:p>
            <a:pPr marL="177800" indent="-177800" algn="l">
              <a:spcBef>
                <a:spcPts val="600"/>
              </a:spcBef>
              <a:spcAft>
                <a:spcPts val="600"/>
              </a:spcAft>
              <a:buFont typeface="Arial" charset="0"/>
              <a:buChar char="•"/>
            </a:pPr>
            <a:r>
              <a:rPr lang="en-IE" b="0" dirty="0"/>
              <a:t>The primary faith in Ireland among 18-54 year olds is catholic. Almost 1 in 5 of those without dependent children claim to be of no religion.</a:t>
            </a:r>
          </a:p>
          <a:p>
            <a:pPr marL="177800" indent="-177800" algn="l">
              <a:spcBef>
                <a:spcPts val="600"/>
              </a:spcBef>
              <a:spcAft>
                <a:spcPts val="600"/>
              </a:spcAft>
              <a:buFont typeface="Arial" charset="0"/>
              <a:buChar char="•"/>
            </a:pPr>
            <a:r>
              <a:rPr lang="en-IE" b="0" dirty="0"/>
              <a:t>The preferred school type is </a:t>
            </a:r>
            <a:r>
              <a:rPr lang="en-US" b="0" dirty="0"/>
              <a:t>a school owned and managed by a Vocational Education Committee (VEC), on behalf of the State, which provides for the instruction of religion within the school day at 3 in 10. However those with dependent children do over index their preference on a school owned and managed by a Church which provides for the instruction of its own religion within the school day</a:t>
            </a:r>
            <a:r>
              <a:rPr lang="en-GB" b="0" dirty="0"/>
              <a:t>.</a:t>
            </a:r>
          </a:p>
          <a:p>
            <a:pPr marL="177800" indent="-177800" algn="l">
              <a:spcBef>
                <a:spcPts val="600"/>
              </a:spcBef>
              <a:spcAft>
                <a:spcPts val="600"/>
              </a:spcAft>
              <a:buFont typeface="Arial" charset="0"/>
              <a:buChar char="•"/>
            </a:pPr>
            <a:r>
              <a:rPr lang="en-GB" b="0" dirty="0"/>
              <a:t>Two thirds of respondents claim they believe the </a:t>
            </a:r>
            <a:r>
              <a:rPr lang="en-US" b="0" dirty="0"/>
              <a:t>preparation and instruction for the sacraments should be taught during the school day.</a:t>
            </a:r>
          </a:p>
          <a:p>
            <a:pPr marL="177800" indent="-177800" algn="l">
              <a:spcBef>
                <a:spcPts val="600"/>
              </a:spcBef>
              <a:spcAft>
                <a:spcPts val="600"/>
              </a:spcAft>
              <a:buFont typeface="Arial" charset="0"/>
              <a:buChar char="•"/>
            </a:pPr>
            <a:r>
              <a:rPr lang="en-IE" b="0" dirty="0"/>
              <a:t>Of those who believe it should be taught outside of the school day (34%), 6 in 10 believe this is the parents responsibility while just over 1 in 4 claim this is the clergy's </a:t>
            </a:r>
            <a:r>
              <a:rPr lang="en-IE" b="0"/>
              <a:t>responsibility</a:t>
            </a:r>
            <a:r>
              <a:rPr lang="en-IE" b="0" smtClean="0"/>
              <a:t>.</a:t>
            </a:r>
            <a:endParaRPr lang="en-IE"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bwMode="auto">
          <a:xfrm>
            <a:off x="527050" y="709613"/>
            <a:ext cx="8159750" cy="5626100"/>
          </a:xfrm>
          <a:prstGeom prst="rect">
            <a:avLst/>
          </a:prstGeom>
          <a:noFill/>
          <a:ln>
            <a:miter lim="800000"/>
            <a:headEnd/>
            <a:tailEnd/>
          </a:ln>
        </p:spPr>
        <p:txBody>
          <a:bodyPr>
            <a:spAutoFit/>
          </a:bodyPr>
          <a:lstStyle/>
          <a:p>
            <a:pPr eaLnBrk="1" hangingPunct="1">
              <a:spcAft>
                <a:spcPts val="600"/>
              </a:spcAft>
              <a:buClr>
                <a:srgbClr val="C00000"/>
              </a:buClr>
            </a:pPr>
            <a:r>
              <a:rPr lang="en-US" sz="1400" smtClean="0"/>
              <a:t>1,000 interviews were conducted by phone using a random digit dial sample to ensure all households, including ex-directory, are covered.</a:t>
            </a:r>
          </a:p>
          <a:p>
            <a:pPr eaLnBrk="1" hangingPunct="1">
              <a:spcAft>
                <a:spcPts val="600"/>
              </a:spcAft>
              <a:buClr>
                <a:srgbClr val="C00000"/>
              </a:buClr>
            </a:pPr>
            <a:r>
              <a:rPr lang="en-US" sz="1400" smtClean="0"/>
              <a:t>For the purpose of this research, we spoke to those aged 18-54 which resulted in a sample size of 729 Respondents, giving a margin for error of +/- 3.6%.</a:t>
            </a:r>
          </a:p>
          <a:p>
            <a:pPr eaLnBrk="1" hangingPunct="1">
              <a:spcAft>
                <a:spcPts val="600"/>
              </a:spcAft>
              <a:buClr>
                <a:srgbClr val="C00000"/>
              </a:buClr>
            </a:pPr>
            <a:r>
              <a:rPr lang="en-US" sz="1400" smtClean="0"/>
              <a:t>This analysis will examine opinions of those with dependent children under 16 (328 respondents) and those without dependent children (400 respondents).</a:t>
            </a:r>
          </a:p>
          <a:p>
            <a:pPr eaLnBrk="1" hangingPunct="1">
              <a:spcAft>
                <a:spcPts val="600"/>
              </a:spcAft>
              <a:buClr>
                <a:srgbClr val="C00000"/>
              </a:buClr>
            </a:pPr>
            <a:r>
              <a:rPr lang="en-GB" sz="1400" smtClean="0"/>
              <a:t>Half of the respondents were reached using a RDD (random digit dial) landline sample with the other half using an RDD mobile phone sample.  This ensures we reach  98% of the population including mobile only households, landline only households and dual phone households. </a:t>
            </a:r>
            <a:endParaRPr lang="en-US" sz="1400" smtClean="0"/>
          </a:p>
          <a:p>
            <a:pPr eaLnBrk="1" hangingPunct="1">
              <a:spcAft>
                <a:spcPts val="600"/>
              </a:spcAft>
              <a:buClr>
                <a:srgbClr val="C00000"/>
              </a:buClr>
            </a:pPr>
            <a:r>
              <a:rPr lang="en-GB" sz="1400" smtClean="0"/>
              <a:t>Quotas are set and final data weighted to known profiles on age, gender, class region and phone type to ensure that the sample is representative of the total Irish population aged 18+.</a:t>
            </a:r>
            <a:endParaRPr lang="en-US" sz="1400" smtClean="0"/>
          </a:p>
          <a:p>
            <a:pPr eaLnBrk="1" hangingPunct="1">
              <a:spcAft>
                <a:spcPts val="600"/>
              </a:spcAft>
              <a:buClr>
                <a:srgbClr val="C00000"/>
              </a:buClr>
            </a:pPr>
            <a:r>
              <a:rPr lang="en-IE" sz="1400" smtClean="0"/>
              <a:t>Fieldwork conducted between 19</a:t>
            </a:r>
            <a:r>
              <a:rPr lang="en-IE" sz="1400" baseline="30000" smtClean="0"/>
              <a:t>th</a:t>
            </a:r>
            <a:r>
              <a:rPr lang="en-IE" sz="1400" smtClean="0"/>
              <a:t> – 21</a:t>
            </a:r>
            <a:r>
              <a:rPr lang="en-IE" sz="1400" baseline="30000" smtClean="0"/>
              <a:t>st</a:t>
            </a:r>
            <a:r>
              <a:rPr lang="en-IE" sz="1400" smtClean="0"/>
              <a:t> March 2011.</a:t>
            </a:r>
          </a:p>
          <a:p>
            <a:pPr eaLnBrk="1" hangingPunct="1">
              <a:spcAft>
                <a:spcPts val="600"/>
              </a:spcAft>
              <a:buClr>
                <a:srgbClr val="C00000"/>
              </a:buClr>
            </a:pPr>
            <a:r>
              <a:rPr lang="en-IE" sz="1400" smtClean="0"/>
              <a:t>Sample profile as follows:</a:t>
            </a:r>
          </a:p>
          <a:p>
            <a:pPr eaLnBrk="1" hangingPunct="1">
              <a:spcAft>
                <a:spcPts val="600"/>
              </a:spcAft>
              <a:buClr>
                <a:srgbClr val="C00000"/>
              </a:buClr>
            </a:pPr>
            <a:endParaRPr lang="en-IE" sz="1400" smtClean="0"/>
          </a:p>
          <a:p>
            <a:pPr eaLnBrk="1" hangingPunct="1">
              <a:spcAft>
                <a:spcPts val="600"/>
              </a:spcAft>
              <a:buClr>
                <a:srgbClr val="C00000"/>
              </a:buClr>
            </a:pPr>
            <a:endParaRPr lang="en-IE" sz="1400" smtClean="0"/>
          </a:p>
          <a:p>
            <a:pPr eaLnBrk="1" hangingPunct="1">
              <a:spcAft>
                <a:spcPts val="600"/>
              </a:spcAft>
              <a:buClr>
                <a:srgbClr val="C00000"/>
              </a:buClr>
            </a:pPr>
            <a:endParaRPr lang="en-IE" sz="1400" smtClean="0"/>
          </a:p>
          <a:p>
            <a:pPr eaLnBrk="1" hangingPunct="1">
              <a:spcAft>
                <a:spcPts val="600"/>
              </a:spcAft>
              <a:buClr>
                <a:srgbClr val="C00000"/>
              </a:buClr>
            </a:pPr>
            <a:endParaRPr lang="en-IE" sz="1400" smtClean="0"/>
          </a:p>
          <a:p>
            <a:pPr eaLnBrk="1" hangingPunct="1">
              <a:spcAft>
                <a:spcPts val="600"/>
              </a:spcAft>
              <a:buClr>
                <a:srgbClr val="C00000"/>
              </a:buClr>
            </a:pPr>
            <a:r>
              <a:rPr lang="en-IE" sz="1400" smtClean="0"/>
              <a:t>Throughout the presentation we have used the following notations:</a:t>
            </a:r>
          </a:p>
          <a:p>
            <a:pPr eaLnBrk="1" hangingPunct="1">
              <a:spcAft>
                <a:spcPts val="600"/>
              </a:spcAft>
              <a:buClr>
                <a:srgbClr val="C00000"/>
              </a:buClr>
              <a:buFont typeface="Wingdings" pitchFamily="2" charset="2"/>
              <a:buNone/>
            </a:pPr>
            <a:r>
              <a:rPr lang="en-IE" sz="1400" smtClean="0"/>
              <a:t>		Higher than average		Lower than average	</a:t>
            </a:r>
          </a:p>
        </p:txBody>
      </p:sp>
      <p:sp>
        <p:nvSpPr>
          <p:cNvPr id="20483" name="Rectangle 2"/>
          <p:cNvSpPr>
            <a:spLocks noGrp="1" noChangeArrowheads="1"/>
          </p:cNvSpPr>
          <p:nvPr>
            <p:ph type="title" idx="4294967295"/>
          </p:nvPr>
        </p:nvSpPr>
        <p:spPr bwMode="auto">
          <a:xfrm>
            <a:off x="461963" y="342900"/>
            <a:ext cx="7558087" cy="317500"/>
          </a:xfrm>
          <a:prstGeom prst="rect">
            <a:avLst/>
          </a:prstGeom>
          <a:noFill/>
          <a:ln>
            <a:miter lim="800000"/>
            <a:headEnd/>
            <a:tailEnd/>
          </a:ln>
        </p:spPr>
        <p:txBody>
          <a:bodyPr/>
          <a:lstStyle/>
          <a:p>
            <a:pPr algn="l" eaLnBrk="1" hangingPunct="1"/>
            <a:r>
              <a:rPr lang="en-IE" sz="1800" smtClean="0">
                <a:solidFill>
                  <a:srgbClr val="CC0000"/>
                </a:solidFill>
              </a:rPr>
              <a:t>RED Express - Methodology</a:t>
            </a:r>
            <a:endParaRPr lang="en-US" sz="1800" smtClean="0">
              <a:solidFill>
                <a:srgbClr val="CC0000"/>
              </a:solidFill>
            </a:endParaRPr>
          </a:p>
        </p:txBody>
      </p:sp>
      <p:sp>
        <p:nvSpPr>
          <p:cNvPr id="20484" name="Text Box 4"/>
          <p:cNvSpPr txBox="1">
            <a:spLocks noChangeArrowheads="1"/>
          </p:cNvSpPr>
          <p:nvPr/>
        </p:nvSpPr>
        <p:spPr bwMode="auto">
          <a:xfrm>
            <a:off x="801688" y="4594225"/>
            <a:ext cx="1900237" cy="441325"/>
          </a:xfrm>
          <a:prstGeom prst="rect">
            <a:avLst/>
          </a:prstGeom>
          <a:noFill/>
          <a:ln w="9525">
            <a:noFill/>
            <a:miter lim="800000"/>
            <a:headEnd type="none" w="sm" len="sm"/>
            <a:tailEnd type="none" w="sm" len="sm"/>
          </a:ln>
        </p:spPr>
        <p:txBody>
          <a:bodyPr lIns="0" tIns="0" rIns="0" bIns="0">
            <a:spAutoFit/>
          </a:bodyPr>
          <a:lstStyle/>
          <a:p>
            <a:pPr>
              <a:spcBef>
                <a:spcPct val="5000"/>
              </a:spcBef>
            </a:pPr>
            <a:r>
              <a:rPr lang="en-IE"/>
              <a:t>Male	50%</a:t>
            </a:r>
          </a:p>
          <a:p>
            <a:pPr>
              <a:spcBef>
                <a:spcPct val="5000"/>
              </a:spcBef>
            </a:pPr>
            <a:r>
              <a:rPr lang="en-IE"/>
              <a:t>Female	50%</a:t>
            </a:r>
            <a:endParaRPr lang="en-US"/>
          </a:p>
        </p:txBody>
      </p:sp>
      <p:sp>
        <p:nvSpPr>
          <p:cNvPr id="20485" name="Text Box 5"/>
          <p:cNvSpPr txBox="1">
            <a:spLocks noChangeArrowheads="1"/>
          </p:cNvSpPr>
          <p:nvPr/>
        </p:nvSpPr>
        <p:spPr bwMode="auto">
          <a:xfrm>
            <a:off x="4327525" y="4635500"/>
            <a:ext cx="2117725" cy="668338"/>
          </a:xfrm>
          <a:prstGeom prst="rect">
            <a:avLst/>
          </a:prstGeom>
          <a:noFill/>
          <a:ln w="9525">
            <a:noFill/>
            <a:miter lim="800000"/>
            <a:headEnd type="none" w="sm" len="sm"/>
            <a:tailEnd type="none" w="sm" len="sm"/>
          </a:ln>
        </p:spPr>
        <p:txBody>
          <a:bodyPr lIns="0" tIns="0" rIns="0" bIns="0">
            <a:spAutoFit/>
          </a:bodyPr>
          <a:lstStyle/>
          <a:p>
            <a:pPr>
              <a:spcBef>
                <a:spcPct val="5000"/>
              </a:spcBef>
            </a:pPr>
            <a:r>
              <a:rPr lang="en-IE"/>
              <a:t>ABC1	45%</a:t>
            </a:r>
          </a:p>
          <a:p>
            <a:pPr>
              <a:spcBef>
                <a:spcPct val="5000"/>
              </a:spcBef>
            </a:pPr>
            <a:r>
              <a:rPr lang="en-IE"/>
              <a:t>C2DE	48%</a:t>
            </a:r>
          </a:p>
          <a:p>
            <a:pPr>
              <a:spcBef>
                <a:spcPct val="5000"/>
              </a:spcBef>
            </a:pPr>
            <a:r>
              <a:rPr lang="en-IE"/>
              <a:t>F	7%</a:t>
            </a:r>
            <a:endParaRPr lang="en-US"/>
          </a:p>
        </p:txBody>
      </p:sp>
      <p:sp>
        <p:nvSpPr>
          <p:cNvPr id="20486" name="Text Box 6"/>
          <p:cNvSpPr txBox="1">
            <a:spLocks noChangeArrowheads="1"/>
          </p:cNvSpPr>
          <p:nvPr/>
        </p:nvSpPr>
        <p:spPr bwMode="auto">
          <a:xfrm>
            <a:off x="2652713" y="4594225"/>
            <a:ext cx="2117725" cy="893763"/>
          </a:xfrm>
          <a:prstGeom prst="rect">
            <a:avLst/>
          </a:prstGeom>
          <a:noFill/>
          <a:ln w="9525">
            <a:noFill/>
            <a:miter lim="800000"/>
            <a:headEnd type="none" w="sm" len="sm"/>
            <a:tailEnd type="none" w="sm" len="sm"/>
          </a:ln>
        </p:spPr>
        <p:txBody>
          <a:bodyPr lIns="0" tIns="0" rIns="0" bIns="0">
            <a:spAutoFit/>
          </a:bodyPr>
          <a:lstStyle/>
          <a:p>
            <a:pPr>
              <a:spcBef>
                <a:spcPct val="5000"/>
              </a:spcBef>
            </a:pPr>
            <a:r>
              <a:rPr lang="en-IE"/>
              <a:t>18-24	16%</a:t>
            </a:r>
          </a:p>
          <a:p>
            <a:pPr>
              <a:spcBef>
                <a:spcPct val="5000"/>
              </a:spcBef>
            </a:pPr>
            <a:r>
              <a:rPr lang="en-IE"/>
              <a:t>25-34	32%</a:t>
            </a:r>
          </a:p>
          <a:p>
            <a:pPr>
              <a:spcBef>
                <a:spcPct val="5000"/>
              </a:spcBef>
            </a:pPr>
            <a:r>
              <a:rPr lang="en-IE"/>
              <a:t>35-44	28%</a:t>
            </a:r>
          </a:p>
          <a:p>
            <a:pPr>
              <a:spcBef>
                <a:spcPct val="5000"/>
              </a:spcBef>
            </a:pPr>
            <a:r>
              <a:rPr lang="en-IE"/>
              <a:t>45-54	24%</a:t>
            </a:r>
          </a:p>
        </p:txBody>
      </p:sp>
      <p:sp>
        <p:nvSpPr>
          <p:cNvPr id="20487" name="Text Box 7"/>
          <p:cNvSpPr txBox="1">
            <a:spLocks noChangeArrowheads="1"/>
          </p:cNvSpPr>
          <p:nvPr/>
        </p:nvSpPr>
        <p:spPr bwMode="auto">
          <a:xfrm>
            <a:off x="795338" y="4276725"/>
            <a:ext cx="1349375" cy="215900"/>
          </a:xfrm>
          <a:prstGeom prst="rect">
            <a:avLst/>
          </a:prstGeom>
          <a:noFill/>
          <a:ln w="9525">
            <a:noFill/>
            <a:miter lim="800000"/>
            <a:headEnd type="none" w="sm" len="sm"/>
            <a:tailEnd type="none" w="sm" len="sm"/>
          </a:ln>
        </p:spPr>
        <p:txBody>
          <a:bodyPr lIns="0" tIns="0" rIns="0" bIns="0">
            <a:spAutoFit/>
          </a:bodyPr>
          <a:lstStyle/>
          <a:p>
            <a:pPr>
              <a:spcBef>
                <a:spcPct val="50000"/>
              </a:spcBef>
            </a:pPr>
            <a:r>
              <a:rPr lang="en-IE">
                <a:solidFill>
                  <a:srgbClr val="CC0000"/>
                </a:solidFill>
              </a:rPr>
              <a:t>Gender</a:t>
            </a:r>
            <a:endParaRPr lang="en-US">
              <a:solidFill>
                <a:srgbClr val="CC0000"/>
              </a:solidFill>
            </a:endParaRPr>
          </a:p>
        </p:txBody>
      </p:sp>
      <p:sp>
        <p:nvSpPr>
          <p:cNvPr id="20488" name="Text Box 8"/>
          <p:cNvSpPr txBox="1">
            <a:spLocks noChangeArrowheads="1"/>
          </p:cNvSpPr>
          <p:nvPr/>
        </p:nvSpPr>
        <p:spPr bwMode="auto">
          <a:xfrm>
            <a:off x="2647950" y="4276725"/>
            <a:ext cx="1349375" cy="215900"/>
          </a:xfrm>
          <a:prstGeom prst="rect">
            <a:avLst/>
          </a:prstGeom>
          <a:noFill/>
          <a:ln w="9525">
            <a:noFill/>
            <a:miter lim="800000"/>
            <a:headEnd type="none" w="sm" len="sm"/>
            <a:tailEnd type="none" w="sm" len="sm"/>
          </a:ln>
        </p:spPr>
        <p:txBody>
          <a:bodyPr lIns="0" tIns="0" rIns="0" bIns="0">
            <a:spAutoFit/>
          </a:bodyPr>
          <a:lstStyle/>
          <a:p>
            <a:pPr>
              <a:spcBef>
                <a:spcPct val="50000"/>
              </a:spcBef>
            </a:pPr>
            <a:r>
              <a:rPr lang="en-IE">
                <a:solidFill>
                  <a:srgbClr val="CC0000"/>
                </a:solidFill>
              </a:rPr>
              <a:t>Age</a:t>
            </a:r>
            <a:endParaRPr lang="en-US">
              <a:solidFill>
                <a:srgbClr val="CC0000"/>
              </a:solidFill>
            </a:endParaRPr>
          </a:p>
        </p:txBody>
      </p:sp>
      <p:sp>
        <p:nvSpPr>
          <p:cNvPr id="20489" name="Text Box 9"/>
          <p:cNvSpPr txBox="1">
            <a:spLocks noChangeArrowheads="1"/>
          </p:cNvSpPr>
          <p:nvPr/>
        </p:nvSpPr>
        <p:spPr bwMode="auto">
          <a:xfrm>
            <a:off x="4598988" y="4276725"/>
            <a:ext cx="1349375" cy="215900"/>
          </a:xfrm>
          <a:prstGeom prst="rect">
            <a:avLst/>
          </a:prstGeom>
          <a:noFill/>
          <a:ln w="9525">
            <a:noFill/>
            <a:miter lim="800000"/>
            <a:headEnd type="none" w="sm" len="sm"/>
            <a:tailEnd type="none" w="sm" len="sm"/>
          </a:ln>
        </p:spPr>
        <p:txBody>
          <a:bodyPr lIns="0" tIns="0" rIns="0" bIns="0">
            <a:spAutoFit/>
          </a:bodyPr>
          <a:lstStyle/>
          <a:p>
            <a:pPr>
              <a:spcBef>
                <a:spcPct val="50000"/>
              </a:spcBef>
            </a:pPr>
            <a:r>
              <a:rPr lang="en-IE">
                <a:solidFill>
                  <a:srgbClr val="CC0000"/>
                </a:solidFill>
              </a:rPr>
              <a:t>Social Class</a:t>
            </a:r>
            <a:endParaRPr lang="en-US">
              <a:solidFill>
                <a:srgbClr val="CC0000"/>
              </a:solidFill>
            </a:endParaRPr>
          </a:p>
        </p:txBody>
      </p:sp>
      <p:sp>
        <p:nvSpPr>
          <p:cNvPr id="20490" name="Rectangle 10"/>
          <p:cNvSpPr>
            <a:spLocks noChangeArrowheads="1"/>
          </p:cNvSpPr>
          <p:nvPr/>
        </p:nvSpPr>
        <p:spPr bwMode="auto">
          <a:xfrm>
            <a:off x="3233738" y="6005513"/>
            <a:ext cx="406400" cy="276225"/>
          </a:xfrm>
          <a:prstGeom prst="rect">
            <a:avLst/>
          </a:prstGeom>
          <a:solidFill>
            <a:srgbClr val="FFFF00"/>
          </a:solidFill>
          <a:ln w="9525">
            <a:solidFill>
              <a:schemeClr val="tx1"/>
            </a:solidFill>
            <a:miter lim="800000"/>
            <a:headEnd type="none" w="sm" len="sm"/>
            <a:tailEnd type="none" w="sm" len="sm"/>
          </a:ln>
        </p:spPr>
        <p:txBody>
          <a:bodyPr wrap="none" lIns="0" tIns="0" rIns="0" bIns="0" anchor="ctr">
            <a:spAutoFit/>
          </a:bodyPr>
          <a:lstStyle/>
          <a:p>
            <a:endParaRPr lang="en-US"/>
          </a:p>
        </p:txBody>
      </p:sp>
      <p:sp>
        <p:nvSpPr>
          <p:cNvPr id="20491" name="Rectangle 11"/>
          <p:cNvSpPr>
            <a:spLocks noChangeArrowheads="1"/>
          </p:cNvSpPr>
          <p:nvPr/>
        </p:nvSpPr>
        <p:spPr bwMode="auto">
          <a:xfrm>
            <a:off x="5924550" y="6005513"/>
            <a:ext cx="406400" cy="276225"/>
          </a:xfrm>
          <a:prstGeom prst="rect">
            <a:avLst/>
          </a:prstGeom>
          <a:solidFill>
            <a:srgbClr val="C0C0C0"/>
          </a:solidFill>
          <a:ln w="9525">
            <a:solidFill>
              <a:schemeClr val="tx1"/>
            </a:solidFill>
            <a:miter lim="800000"/>
            <a:headEnd type="none" w="sm" len="sm"/>
            <a:tailEnd type="none" w="sm" len="sm"/>
          </a:ln>
        </p:spPr>
        <p:txBody>
          <a:bodyPr wrap="none" lIns="0" tIns="0" rIns="0" bIns="0" anchor="ctr">
            <a:spAutoFit/>
          </a:bodyPr>
          <a:lstStyle/>
          <a:p>
            <a:endParaRPr lang="en-US"/>
          </a:p>
        </p:txBody>
      </p:sp>
      <p:sp>
        <p:nvSpPr>
          <p:cNvPr id="20492" name="Text Box 5"/>
          <p:cNvSpPr txBox="1">
            <a:spLocks noChangeArrowheads="1"/>
          </p:cNvSpPr>
          <p:nvPr/>
        </p:nvSpPr>
        <p:spPr bwMode="auto">
          <a:xfrm>
            <a:off x="6440488" y="4633913"/>
            <a:ext cx="2813050" cy="893762"/>
          </a:xfrm>
          <a:prstGeom prst="rect">
            <a:avLst/>
          </a:prstGeom>
          <a:noFill/>
          <a:ln w="9525">
            <a:noFill/>
            <a:miter lim="800000"/>
            <a:headEnd type="none" w="sm" len="sm"/>
            <a:tailEnd type="none" w="sm" len="sm"/>
          </a:ln>
        </p:spPr>
        <p:txBody>
          <a:bodyPr lIns="0" tIns="0" rIns="0" bIns="0">
            <a:spAutoFit/>
          </a:bodyPr>
          <a:lstStyle/>
          <a:p>
            <a:pPr algn="l">
              <a:spcBef>
                <a:spcPct val="5000"/>
              </a:spcBef>
            </a:pPr>
            <a:r>
              <a:rPr lang="en-IE"/>
              <a:t>Dublin		28%</a:t>
            </a:r>
          </a:p>
          <a:p>
            <a:pPr algn="l">
              <a:spcBef>
                <a:spcPct val="5000"/>
              </a:spcBef>
            </a:pPr>
            <a:r>
              <a:rPr lang="en-IE"/>
              <a:t>Rest of Leinster	27%</a:t>
            </a:r>
          </a:p>
          <a:p>
            <a:pPr algn="l">
              <a:spcBef>
                <a:spcPct val="5000"/>
              </a:spcBef>
            </a:pPr>
            <a:r>
              <a:rPr lang="en-IE"/>
              <a:t>Munster		28%</a:t>
            </a:r>
          </a:p>
          <a:p>
            <a:pPr algn="l">
              <a:spcBef>
                <a:spcPct val="5000"/>
              </a:spcBef>
            </a:pPr>
            <a:r>
              <a:rPr lang="en-IE"/>
              <a:t>Conn./Ulster	17%</a:t>
            </a:r>
          </a:p>
        </p:txBody>
      </p:sp>
      <p:sp>
        <p:nvSpPr>
          <p:cNvPr id="20493" name="Text Box 9"/>
          <p:cNvSpPr txBox="1">
            <a:spLocks noChangeArrowheads="1"/>
          </p:cNvSpPr>
          <p:nvPr/>
        </p:nvSpPr>
        <p:spPr bwMode="auto">
          <a:xfrm>
            <a:off x="6127750" y="4275138"/>
            <a:ext cx="1349375" cy="215900"/>
          </a:xfrm>
          <a:prstGeom prst="rect">
            <a:avLst/>
          </a:prstGeom>
          <a:noFill/>
          <a:ln w="9525">
            <a:noFill/>
            <a:miter lim="800000"/>
            <a:headEnd type="none" w="sm" len="sm"/>
            <a:tailEnd type="none" w="sm" len="sm"/>
          </a:ln>
        </p:spPr>
        <p:txBody>
          <a:bodyPr lIns="0" tIns="0" rIns="0" bIns="0">
            <a:spAutoFit/>
          </a:bodyPr>
          <a:lstStyle/>
          <a:p>
            <a:pPr>
              <a:spcBef>
                <a:spcPct val="50000"/>
              </a:spcBef>
            </a:pPr>
            <a:r>
              <a:rPr lang="en-IE">
                <a:solidFill>
                  <a:srgbClr val="CC0000"/>
                </a:solidFill>
              </a:rPr>
              <a:t>Region</a:t>
            </a:r>
            <a:endParaRPr lang="en-US">
              <a:solidFill>
                <a:srgbClr val="CC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527050" y="890588"/>
            <a:ext cx="8159750" cy="2957512"/>
          </a:xfrm>
          <a:prstGeom prst="rect">
            <a:avLst/>
          </a:prstGeom>
          <a:noFill/>
          <a:extLst>
            <a:ext uri="{909E8E84-426E-40DD-AFC4-6F175D3DCCD1}"/>
            <a:ext uri="{91240B29-F687-4F45-9708-019B960494DF}"/>
          </a:extLst>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Aft>
                <a:spcPts val="600"/>
              </a:spcAft>
              <a:buClr>
                <a:srgbClr val="C00000"/>
              </a:buClr>
              <a:defRPr/>
            </a:pPr>
            <a:r>
              <a:rPr lang="en-IE" sz="1400" b="0" dirty="0" smtClean="0"/>
              <a:t>While this research relates to children and primary schools, the survey was asked off all those aged 18-54, regardless of whether or not they had dependent children under the age of 16. therefore, to avoid a high amount of ‘not applicable’ responses, we included the following introduction;</a:t>
            </a:r>
          </a:p>
          <a:p>
            <a:pPr marL="0" indent="0" eaLnBrk="1" hangingPunct="1">
              <a:spcAft>
                <a:spcPts val="600"/>
              </a:spcAft>
              <a:buClr>
                <a:srgbClr val="C00000"/>
              </a:buClr>
              <a:buFontTx/>
              <a:buNone/>
              <a:defRPr/>
            </a:pPr>
            <a:r>
              <a:rPr lang="en-IE" sz="1400" b="0" i="1" dirty="0" smtClean="0"/>
              <a:t>“we are interested in everybody’s opinion today, regardless of whether you have children or not – when answering this section, could you please imagine what you would do if you had children’.”</a:t>
            </a:r>
          </a:p>
          <a:p>
            <a:pPr eaLnBrk="1" hangingPunct="1">
              <a:spcAft>
                <a:spcPts val="600"/>
              </a:spcAft>
              <a:buClr>
                <a:srgbClr val="C00000"/>
              </a:buClr>
              <a:buFont typeface="Arial" pitchFamily="34" charset="0"/>
              <a:buChar char="•"/>
              <a:defRPr/>
            </a:pPr>
            <a:endParaRPr lang="en-IE" sz="1400" b="0" dirty="0" smtClean="0"/>
          </a:p>
          <a:p>
            <a:pPr eaLnBrk="1" hangingPunct="1">
              <a:spcAft>
                <a:spcPts val="600"/>
              </a:spcAft>
              <a:buClr>
                <a:srgbClr val="C00000"/>
              </a:buClr>
              <a:buFont typeface="Arial" pitchFamily="34" charset="0"/>
              <a:buChar char="•"/>
              <a:defRPr/>
            </a:pPr>
            <a:r>
              <a:rPr lang="en-IE" sz="1400" b="0" dirty="0" smtClean="0"/>
              <a:t>For the purpose of this research we have split the sample into 2 groups;</a:t>
            </a:r>
          </a:p>
          <a:p>
            <a:pPr lvl="1" eaLnBrk="1" hangingPunct="1">
              <a:spcAft>
                <a:spcPts val="600"/>
              </a:spcAft>
              <a:buClr>
                <a:srgbClr val="C00000"/>
              </a:buClr>
              <a:buFont typeface="+mj-lt"/>
              <a:buAutoNum type="arabicPeriod"/>
              <a:defRPr/>
            </a:pPr>
            <a:r>
              <a:rPr lang="en-IE" sz="1200" b="0" dirty="0"/>
              <a:t>T</a:t>
            </a:r>
            <a:r>
              <a:rPr lang="en-IE" sz="1200" b="0" dirty="0" smtClean="0"/>
              <a:t>hose aged 18-54 who have dependent children under the age of 16.</a:t>
            </a:r>
          </a:p>
          <a:p>
            <a:pPr lvl="1" eaLnBrk="1" hangingPunct="1">
              <a:spcAft>
                <a:spcPts val="600"/>
              </a:spcAft>
              <a:buClr>
                <a:srgbClr val="C00000"/>
              </a:buClr>
              <a:buFont typeface="+mj-lt"/>
              <a:buAutoNum type="arabicPeriod"/>
              <a:defRPr/>
            </a:pPr>
            <a:r>
              <a:rPr lang="en-IE" sz="1200" b="0" dirty="0"/>
              <a:t>T</a:t>
            </a:r>
            <a:r>
              <a:rPr lang="en-IE" sz="1200" b="0" dirty="0" smtClean="0"/>
              <a:t>he rest of the sample, which may contain respondents who have children </a:t>
            </a:r>
            <a:r>
              <a:rPr lang="en-IE" sz="1200" b="0" u="sng" dirty="0" smtClean="0"/>
              <a:t>over</a:t>
            </a:r>
            <a:r>
              <a:rPr lang="en-IE" sz="1200" b="0" dirty="0" smtClean="0"/>
              <a:t> the age of 16, or who do not have any children at all. Throughout the report, this group are referred to as ‘No Dependent Children’.</a:t>
            </a:r>
          </a:p>
        </p:txBody>
      </p:sp>
      <p:sp>
        <p:nvSpPr>
          <p:cNvPr id="21507" name="Rectangle 2"/>
          <p:cNvSpPr txBox="1">
            <a:spLocks noChangeArrowheads="1"/>
          </p:cNvSpPr>
          <p:nvPr/>
        </p:nvSpPr>
        <p:spPr bwMode="auto">
          <a:xfrm>
            <a:off x="461963" y="342900"/>
            <a:ext cx="7558087" cy="317500"/>
          </a:xfrm>
          <a:prstGeom prst="rect">
            <a:avLst/>
          </a:prstGeom>
          <a:noFill/>
          <a:ln w="9525">
            <a:noFill/>
            <a:miter lim="800000"/>
            <a:headEnd/>
            <a:tailEnd/>
          </a:ln>
        </p:spPr>
        <p:txBody>
          <a:bodyPr/>
          <a:lstStyle/>
          <a:p>
            <a:pPr algn="l" eaLnBrk="1" hangingPunct="1"/>
            <a:r>
              <a:rPr lang="en-IE" sz="1800" b="0">
                <a:solidFill>
                  <a:srgbClr val="CC0000"/>
                </a:solidFill>
              </a:rPr>
              <a:t>RED Express – Methodology II</a:t>
            </a:r>
            <a:endParaRPr lang="en-US" sz="1800" b="0">
              <a:solidFill>
                <a:srgbClr val="CC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112713"/>
            <a:ext cx="7772400" cy="1143000"/>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IE" sz="2400" b="1" smtClean="0">
                <a:solidFill>
                  <a:srgbClr val="CC0000"/>
                </a:solidFill>
              </a:rPr>
              <a:t>Must be Included in PR Piece:</a:t>
            </a:r>
            <a:r>
              <a:rPr lang="en-GB" smtClean="0"/>
              <a:t> </a:t>
            </a:r>
          </a:p>
        </p:txBody>
      </p:sp>
      <p:sp>
        <p:nvSpPr>
          <p:cNvPr id="22531" name="Rectangle 3"/>
          <p:cNvSpPr>
            <a:spLocks noGrp="1" noChangeArrowheads="1"/>
          </p:cNvSpPr>
          <p:nvPr>
            <p:ph type="body" idx="1"/>
          </p:nvPr>
        </p:nvSpPr>
        <p:spPr bwMode="auto">
          <a:xfrm>
            <a:off x="261938" y="1238250"/>
            <a:ext cx="7924800" cy="1285875"/>
          </a:xfrm>
          <a:noFill/>
          <a:ln>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buClr>
                <a:srgbClr val="CC0000"/>
              </a:buClr>
              <a:buFont typeface="Wingdings" pitchFamily="2" charset="2"/>
              <a:buChar char="§"/>
            </a:pPr>
            <a:r>
              <a:rPr lang="en-IE" sz="1600" i="1" smtClean="0"/>
              <a:t>RED C interviewed a random sample of 729 adults aged 18-54 by telephone between the 19</a:t>
            </a:r>
            <a:r>
              <a:rPr lang="en-IE" sz="1600" i="1" baseline="30000" smtClean="0"/>
              <a:t>th</a:t>
            </a:r>
            <a:r>
              <a:rPr lang="en-IE" sz="1600" i="1" smtClean="0"/>
              <a:t> to 21</a:t>
            </a:r>
            <a:r>
              <a:rPr lang="en-IE" sz="1600" i="1" baseline="30000" smtClean="0"/>
              <a:t>st</a:t>
            </a:r>
            <a:r>
              <a:rPr lang="en-IE" sz="1600" i="1" smtClean="0"/>
              <a:t> March 2012.  </a:t>
            </a:r>
            <a:r>
              <a:rPr lang="en-US" sz="1600" i="1" smtClean="0"/>
              <a:t>A random digit dial (RDD) method, using both mobile and landline numbers, was used to ensure a random selection process of households to be included – this also ensures that ex-directory and mobile only households are covered.  </a:t>
            </a:r>
            <a:r>
              <a:rPr lang="en-IE" sz="1600" i="1" smtClean="0"/>
              <a:t>Interviews were conducted across the country and the results weighted to the profile of all adults, by gender, age social class and region. The margin of error on this sample size is +/- 3.6%.</a:t>
            </a:r>
          </a:p>
          <a:p>
            <a:pPr marL="533400" indent="-533400" eaLnBrk="1" hangingPunct="1">
              <a:buClr>
                <a:srgbClr val="CC0000"/>
              </a:buClr>
              <a:buFont typeface="Wingdings" pitchFamily="2" charset="2"/>
              <a:buChar char="§"/>
            </a:pPr>
            <a:endParaRPr lang="en-GB" sz="1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2487613" y="1373188"/>
          <a:ext cx="3952875" cy="3838575"/>
        </p:xfrm>
        <a:graphic>
          <a:graphicData uri="http://schemas.openxmlformats.org/presentationml/2006/ole">
            <p:oleObj spid="_x0000_s1026" name="Chart" r:id="rId4" imgW="4638675" imgH="4514850" progId="MSGraph.Chart.8">
              <p:embed followColorScheme="full"/>
            </p:oleObj>
          </a:graphicData>
        </a:graphic>
      </p:graphicFrame>
      <p:sp>
        <p:nvSpPr>
          <p:cNvPr id="1027" name="AutoShape 34"/>
          <p:cNvSpPr>
            <a:spLocks noChangeArrowheads="1"/>
          </p:cNvSpPr>
          <p:nvPr/>
        </p:nvSpPr>
        <p:spPr bwMode="auto">
          <a:xfrm>
            <a:off x="6311900" y="2405063"/>
            <a:ext cx="1717675" cy="4953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Dependent children under 16</a:t>
            </a:r>
          </a:p>
        </p:txBody>
      </p:sp>
      <p:sp>
        <p:nvSpPr>
          <p:cNvPr id="1028" name="AutoShape 34"/>
          <p:cNvSpPr>
            <a:spLocks noChangeArrowheads="1"/>
          </p:cNvSpPr>
          <p:nvPr/>
        </p:nvSpPr>
        <p:spPr bwMode="auto">
          <a:xfrm>
            <a:off x="766763" y="3062288"/>
            <a:ext cx="1757362" cy="4953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No dependent children under 16</a:t>
            </a:r>
          </a:p>
        </p:txBody>
      </p:sp>
      <p:sp>
        <p:nvSpPr>
          <p:cNvPr id="1029" name="AutoShape 34"/>
          <p:cNvSpPr>
            <a:spLocks noChangeArrowheads="1"/>
          </p:cNvSpPr>
          <p:nvPr/>
        </p:nvSpPr>
        <p:spPr bwMode="auto">
          <a:xfrm>
            <a:off x="3295650" y="2871788"/>
            <a:ext cx="550863" cy="4730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55%</a:t>
            </a:r>
          </a:p>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(67%)</a:t>
            </a:r>
          </a:p>
        </p:txBody>
      </p:sp>
      <p:sp>
        <p:nvSpPr>
          <p:cNvPr id="1030" name="Text Box 2"/>
          <p:cNvSpPr txBox="1">
            <a:spLocks noChangeArrowheads="1"/>
          </p:cNvSpPr>
          <p:nvPr/>
        </p:nvSpPr>
        <p:spPr bwMode="auto">
          <a:xfrm>
            <a:off x="166688" y="176213"/>
            <a:ext cx="8077200" cy="366712"/>
          </a:xfrm>
          <a:prstGeom prst="rect">
            <a:avLst/>
          </a:prstGeom>
          <a:noFill/>
          <a:ln w="9525">
            <a:noFill/>
            <a:miter lim="800000"/>
            <a:headEnd/>
            <a:tailEnd/>
          </a:ln>
        </p:spPr>
        <p:txBody>
          <a:bodyPr>
            <a:spAutoFit/>
          </a:bodyPr>
          <a:lstStyle/>
          <a:p>
            <a:pPr algn="l" eaLnBrk="1" hangingPunct="1"/>
            <a:r>
              <a:rPr lang="en-IE" sz="1800" b="0">
                <a:solidFill>
                  <a:srgbClr val="CC0000"/>
                </a:solidFill>
              </a:rPr>
              <a:t>Dependent children under 16</a:t>
            </a:r>
            <a:endParaRPr lang="en-US" sz="1800" b="0">
              <a:solidFill>
                <a:srgbClr val="CC0000"/>
              </a:solidFill>
            </a:endParaRPr>
          </a:p>
        </p:txBody>
      </p:sp>
      <p:sp>
        <p:nvSpPr>
          <p:cNvPr id="1031" name="Text Box 3"/>
          <p:cNvSpPr txBox="1">
            <a:spLocks noChangeArrowheads="1"/>
          </p:cNvSpPr>
          <p:nvPr/>
        </p:nvSpPr>
        <p:spPr bwMode="auto">
          <a:xfrm>
            <a:off x="166688" y="684213"/>
            <a:ext cx="2209800" cy="246062"/>
          </a:xfrm>
          <a:prstGeom prst="rect">
            <a:avLst/>
          </a:prstGeom>
          <a:noFill/>
          <a:ln w="9525">
            <a:noFill/>
            <a:miter lim="800000"/>
            <a:headEnd/>
            <a:tailEnd/>
          </a:ln>
        </p:spPr>
        <p:txBody>
          <a:bodyPr wrap="none">
            <a:spAutoFit/>
          </a:bodyPr>
          <a:lstStyle/>
          <a:p>
            <a:pPr algn="l" eaLnBrk="1" hangingPunct="1"/>
            <a:r>
              <a:rPr lang="en-IE" sz="1000" b="0">
                <a:solidFill>
                  <a:srgbClr val="CC0000"/>
                </a:solidFill>
              </a:rPr>
              <a:t>(Base: All Adults Aged 18-54 – 729)</a:t>
            </a:r>
            <a:endParaRPr lang="en-US" sz="1000" b="0">
              <a:solidFill>
                <a:srgbClr val="CC0000"/>
              </a:solidFill>
            </a:endParaRPr>
          </a:p>
        </p:txBody>
      </p:sp>
      <p:sp>
        <p:nvSpPr>
          <p:cNvPr id="1032" name="Text Box 3"/>
          <p:cNvSpPr txBox="1">
            <a:spLocks noChangeArrowheads="1"/>
          </p:cNvSpPr>
          <p:nvPr/>
        </p:nvSpPr>
        <p:spPr bwMode="auto">
          <a:xfrm>
            <a:off x="8610600" y="6005513"/>
            <a:ext cx="539750" cy="246062"/>
          </a:xfrm>
          <a:prstGeom prst="rect">
            <a:avLst/>
          </a:prstGeom>
          <a:noFill/>
          <a:ln w="9525">
            <a:noFill/>
            <a:miter lim="800000"/>
            <a:headEnd/>
            <a:tailEnd/>
          </a:ln>
        </p:spPr>
        <p:txBody>
          <a:bodyPr wrap="none">
            <a:spAutoFit/>
          </a:bodyPr>
          <a:lstStyle/>
          <a:p>
            <a:pPr algn="r"/>
            <a:r>
              <a:rPr lang="en-IE" sz="1000" b="0" i="1"/>
              <a:t>(AOS)</a:t>
            </a:r>
            <a:endParaRPr lang="en-GB" sz="1000" b="0" i="1"/>
          </a:p>
        </p:txBody>
      </p:sp>
      <p:sp>
        <p:nvSpPr>
          <p:cNvPr id="1033" name="Rounded Rectangle 9"/>
          <p:cNvSpPr>
            <a:spLocks noChangeArrowheads="1"/>
          </p:cNvSpPr>
          <p:nvPr/>
        </p:nvSpPr>
        <p:spPr bwMode="auto">
          <a:xfrm>
            <a:off x="1066800" y="5735638"/>
            <a:ext cx="6850063" cy="625475"/>
          </a:xfrm>
          <a:prstGeom prst="roundRect">
            <a:avLst>
              <a:gd name="adj" fmla="val 16667"/>
            </a:avLst>
          </a:prstGeom>
          <a:solidFill>
            <a:srgbClr val="FFFFFF"/>
          </a:solidFill>
          <a:ln w="9525" algn="ctr">
            <a:solidFill>
              <a:srgbClr val="C00000"/>
            </a:solidFill>
            <a:round/>
            <a:headEnd/>
            <a:tailEnd/>
          </a:ln>
        </p:spPr>
        <p:txBody>
          <a:bodyPr lIns="36000" tIns="36000" rIns="36000" bIns="36000" anchor="ctr">
            <a:spAutoFit/>
          </a:bodyPr>
          <a:lstStyle/>
          <a:p>
            <a:r>
              <a:rPr lang="en-GB" sz="1600" b="0"/>
              <a:t>Those aged 18-54 are much more likely to have dependent children under the age of 16 than the national population of those aged 18+.</a:t>
            </a:r>
            <a:endParaRPr lang="en-US" sz="1600" b="0"/>
          </a:p>
        </p:txBody>
      </p:sp>
      <p:sp>
        <p:nvSpPr>
          <p:cNvPr id="1034" name="AutoShape 34"/>
          <p:cNvSpPr>
            <a:spLocks noChangeArrowheads="1"/>
          </p:cNvSpPr>
          <p:nvPr/>
        </p:nvSpPr>
        <p:spPr bwMode="auto">
          <a:xfrm>
            <a:off x="5049838" y="2643188"/>
            <a:ext cx="549275" cy="4730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45%</a:t>
            </a:r>
          </a:p>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(33%)</a:t>
            </a:r>
          </a:p>
        </p:txBody>
      </p:sp>
      <p:sp>
        <p:nvSpPr>
          <p:cNvPr id="1035" name="AutoShape 34"/>
          <p:cNvSpPr>
            <a:spLocks noChangeArrowheads="1"/>
          </p:cNvSpPr>
          <p:nvPr/>
        </p:nvSpPr>
        <p:spPr bwMode="auto">
          <a:xfrm>
            <a:off x="90488" y="5411788"/>
            <a:ext cx="4090987" cy="266700"/>
          </a:xfrm>
          <a:prstGeom prst="roundRect">
            <a:avLst>
              <a:gd name="adj" fmla="val 519"/>
            </a:avLst>
          </a:prstGeom>
          <a:noFill/>
          <a:ln w="9525">
            <a:noFill/>
            <a:round/>
            <a:headEnd/>
            <a:tailEnd/>
          </a:ln>
        </p:spPr>
        <p:txBody>
          <a:bodyPr wrap="none" lIns="90000" tIns="46800" rIns="90000" bIns="46800">
            <a:spAutoFit/>
          </a:bodyPr>
          <a:lstStyle/>
          <a:p>
            <a:pPr algn="l">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  ) Figures in brackets indicate adult population aged 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836738" y="1762125"/>
          <a:ext cx="5541962" cy="3646488"/>
        </p:xfrm>
        <a:graphic>
          <a:graphicData uri="http://schemas.openxmlformats.org/presentationml/2006/ole">
            <p:oleObj spid="_x0000_s2050" name="Chart" r:id="rId4" imgW="7038975" imgH="4638675" progId="MSGraph.Chart.8">
              <p:embed followColorScheme="full"/>
            </p:oleObj>
          </a:graphicData>
        </a:graphic>
      </p:graphicFrame>
      <p:sp>
        <p:nvSpPr>
          <p:cNvPr id="2051" name="Text Box 14"/>
          <p:cNvSpPr txBox="1">
            <a:spLocks noChangeArrowheads="1"/>
          </p:cNvSpPr>
          <p:nvPr/>
        </p:nvSpPr>
        <p:spPr bwMode="auto">
          <a:xfrm>
            <a:off x="2014538" y="3092450"/>
            <a:ext cx="833437" cy="307975"/>
          </a:xfrm>
          <a:prstGeom prst="rect">
            <a:avLst/>
          </a:prstGeom>
          <a:noFill/>
          <a:ln w="9525">
            <a:noFill/>
            <a:miter lim="800000"/>
            <a:headEnd/>
            <a:tailEnd/>
          </a:ln>
        </p:spPr>
        <p:txBody>
          <a:bodyPr wrap="none">
            <a:spAutoFit/>
          </a:bodyPr>
          <a:lstStyle/>
          <a:p>
            <a:pPr algn="l"/>
            <a:r>
              <a:rPr lang="en-GB" b="0"/>
              <a:t>Catholic</a:t>
            </a:r>
          </a:p>
        </p:txBody>
      </p:sp>
      <p:sp>
        <p:nvSpPr>
          <p:cNvPr id="2052" name="Text Box 14"/>
          <p:cNvSpPr txBox="1">
            <a:spLocks noChangeArrowheads="1"/>
          </p:cNvSpPr>
          <p:nvPr/>
        </p:nvSpPr>
        <p:spPr bwMode="auto">
          <a:xfrm>
            <a:off x="1290638" y="3984625"/>
            <a:ext cx="1557337" cy="307975"/>
          </a:xfrm>
          <a:prstGeom prst="rect">
            <a:avLst/>
          </a:prstGeom>
          <a:noFill/>
          <a:ln w="9525">
            <a:noFill/>
            <a:miter lim="800000"/>
            <a:headEnd/>
            <a:tailEnd/>
          </a:ln>
        </p:spPr>
        <p:txBody>
          <a:bodyPr wrap="none">
            <a:spAutoFit/>
          </a:bodyPr>
          <a:lstStyle/>
          <a:p>
            <a:pPr algn="l"/>
            <a:r>
              <a:rPr lang="en-GB" b="0"/>
              <a:t>Church of Ireland</a:t>
            </a:r>
          </a:p>
        </p:txBody>
      </p:sp>
      <p:sp>
        <p:nvSpPr>
          <p:cNvPr id="2053" name="Text Box 14"/>
          <p:cNvSpPr txBox="1">
            <a:spLocks noChangeArrowheads="1"/>
          </p:cNvSpPr>
          <p:nvPr/>
        </p:nvSpPr>
        <p:spPr bwMode="auto">
          <a:xfrm>
            <a:off x="2095500" y="4206875"/>
            <a:ext cx="752475" cy="307975"/>
          </a:xfrm>
          <a:prstGeom prst="rect">
            <a:avLst/>
          </a:prstGeom>
          <a:noFill/>
          <a:ln w="9525">
            <a:noFill/>
            <a:miter lim="800000"/>
            <a:headEnd/>
            <a:tailEnd/>
          </a:ln>
        </p:spPr>
        <p:txBody>
          <a:bodyPr wrap="none">
            <a:spAutoFit/>
          </a:bodyPr>
          <a:lstStyle/>
          <a:p>
            <a:pPr algn="l"/>
            <a:r>
              <a:rPr lang="en-GB" b="0"/>
              <a:t>Muslim</a:t>
            </a:r>
          </a:p>
        </p:txBody>
      </p:sp>
      <p:sp>
        <p:nvSpPr>
          <p:cNvPr id="2054" name="Text Box 14"/>
          <p:cNvSpPr txBox="1">
            <a:spLocks noChangeArrowheads="1"/>
          </p:cNvSpPr>
          <p:nvPr/>
        </p:nvSpPr>
        <p:spPr bwMode="auto">
          <a:xfrm>
            <a:off x="1657350" y="4362450"/>
            <a:ext cx="1190625" cy="307975"/>
          </a:xfrm>
          <a:prstGeom prst="rect">
            <a:avLst/>
          </a:prstGeom>
          <a:noFill/>
          <a:ln w="9525">
            <a:noFill/>
            <a:miter lim="800000"/>
            <a:headEnd/>
            <a:tailEnd/>
          </a:ln>
        </p:spPr>
        <p:txBody>
          <a:bodyPr wrap="none">
            <a:spAutoFit/>
          </a:bodyPr>
          <a:lstStyle/>
          <a:p>
            <a:pPr algn="l"/>
            <a:r>
              <a:rPr lang="en-GB" b="0"/>
              <a:t>Presbyterian</a:t>
            </a:r>
          </a:p>
        </p:txBody>
      </p:sp>
      <p:sp>
        <p:nvSpPr>
          <p:cNvPr id="2055" name="Text Box 14"/>
          <p:cNvSpPr txBox="1">
            <a:spLocks noChangeArrowheads="1"/>
          </p:cNvSpPr>
          <p:nvPr/>
        </p:nvSpPr>
        <p:spPr bwMode="auto">
          <a:xfrm>
            <a:off x="1806575" y="4718050"/>
            <a:ext cx="1041400" cy="307975"/>
          </a:xfrm>
          <a:prstGeom prst="rect">
            <a:avLst/>
          </a:prstGeom>
          <a:noFill/>
          <a:ln w="9525">
            <a:noFill/>
            <a:miter lim="800000"/>
            <a:headEnd/>
            <a:tailEnd/>
          </a:ln>
        </p:spPr>
        <p:txBody>
          <a:bodyPr wrap="none">
            <a:spAutoFit/>
          </a:bodyPr>
          <a:lstStyle/>
          <a:p>
            <a:pPr algn="l"/>
            <a:r>
              <a:rPr lang="en-GB" b="0"/>
              <a:t>No religion</a:t>
            </a:r>
          </a:p>
        </p:txBody>
      </p:sp>
      <p:sp>
        <p:nvSpPr>
          <p:cNvPr id="2056" name="Text Box 14"/>
          <p:cNvSpPr txBox="1">
            <a:spLocks noChangeArrowheads="1"/>
          </p:cNvSpPr>
          <p:nvPr/>
        </p:nvSpPr>
        <p:spPr bwMode="auto">
          <a:xfrm>
            <a:off x="1995488" y="4986338"/>
            <a:ext cx="852487" cy="307975"/>
          </a:xfrm>
          <a:prstGeom prst="rect">
            <a:avLst/>
          </a:prstGeom>
          <a:noFill/>
          <a:ln w="9525">
            <a:noFill/>
            <a:miter lim="800000"/>
            <a:headEnd/>
            <a:tailEnd/>
          </a:ln>
        </p:spPr>
        <p:txBody>
          <a:bodyPr wrap="none">
            <a:spAutoFit/>
          </a:bodyPr>
          <a:lstStyle/>
          <a:p>
            <a:pPr algn="l"/>
            <a:r>
              <a:rPr lang="en-GB" b="0"/>
              <a:t>Refused</a:t>
            </a:r>
          </a:p>
        </p:txBody>
      </p:sp>
      <p:sp>
        <p:nvSpPr>
          <p:cNvPr id="2057" name="Text Box 2"/>
          <p:cNvSpPr txBox="1">
            <a:spLocks noChangeArrowheads="1"/>
          </p:cNvSpPr>
          <p:nvPr/>
        </p:nvSpPr>
        <p:spPr bwMode="auto">
          <a:xfrm>
            <a:off x="166688" y="230188"/>
            <a:ext cx="8077200" cy="366712"/>
          </a:xfrm>
          <a:prstGeom prst="rect">
            <a:avLst/>
          </a:prstGeom>
          <a:noFill/>
          <a:ln w="9525">
            <a:noFill/>
            <a:miter lim="800000"/>
            <a:headEnd/>
            <a:tailEnd/>
          </a:ln>
        </p:spPr>
        <p:txBody>
          <a:bodyPr>
            <a:spAutoFit/>
          </a:bodyPr>
          <a:lstStyle/>
          <a:p>
            <a:pPr algn="l" eaLnBrk="1" hangingPunct="1"/>
            <a:r>
              <a:rPr lang="en-IE" sz="1800" b="0">
                <a:solidFill>
                  <a:srgbClr val="CC0000"/>
                </a:solidFill>
              </a:rPr>
              <a:t>Religion/Faith</a:t>
            </a:r>
            <a:endParaRPr lang="en-US" sz="1800" b="0">
              <a:solidFill>
                <a:srgbClr val="CC0000"/>
              </a:solidFill>
            </a:endParaRPr>
          </a:p>
        </p:txBody>
      </p:sp>
      <p:sp>
        <p:nvSpPr>
          <p:cNvPr id="2058" name="Text Box 3"/>
          <p:cNvSpPr txBox="1">
            <a:spLocks noChangeArrowheads="1"/>
          </p:cNvSpPr>
          <p:nvPr/>
        </p:nvSpPr>
        <p:spPr bwMode="auto">
          <a:xfrm>
            <a:off x="166688" y="889000"/>
            <a:ext cx="2209800" cy="246063"/>
          </a:xfrm>
          <a:prstGeom prst="rect">
            <a:avLst/>
          </a:prstGeom>
          <a:noFill/>
          <a:ln w="9525">
            <a:noFill/>
            <a:miter lim="800000"/>
            <a:headEnd/>
            <a:tailEnd/>
          </a:ln>
        </p:spPr>
        <p:txBody>
          <a:bodyPr wrap="none">
            <a:spAutoFit/>
          </a:bodyPr>
          <a:lstStyle/>
          <a:p>
            <a:pPr algn="l" eaLnBrk="1" hangingPunct="1"/>
            <a:r>
              <a:rPr lang="en-IE" sz="1000" b="0">
                <a:solidFill>
                  <a:srgbClr val="CC0000"/>
                </a:solidFill>
              </a:rPr>
              <a:t>(Base: All Adults Aged 18-54 – 729)</a:t>
            </a:r>
            <a:endParaRPr lang="en-US" sz="1000" b="0">
              <a:solidFill>
                <a:srgbClr val="CC0000"/>
              </a:solidFill>
            </a:endParaRPr>
          </a:p>
        </p:txBody>
      </p:sp>
      <p:sp>
        <p:nvSpPr>
          <p:cNvPr id="2059" name="Text Box 3"/>
          <p:cNvSpPr txBox="1">
            <a:spLocks noChangeArrowheads="1"/>
          </p:cNvSpPr>
          <p:nvPr/>
        </p:nvSpPr>
        <p:spPr bwMode="auto">
          <a:xfrm>
            <a:off x="8674100" y="6005513"/>
            <a:ext cx="476250" cy="246062"/>
          </a:xfrm>
          <a:prstGeom prst="rect">
            <a:avLst/>
          </a:prstGeom>
          <a:noFill/>
          <a:ln w="9525">
            <a:noFill/>
            <a:miter lim="800000"/>
            <a:headEnd/>
            <a:tailEnd/>
          </a:ln>
        </p:spPr>
        <p:txBody>
          <a:bodyPr wrap="none">
            <a:spAutoFit/>
          </a:bodyPr>
          <a:lstStyle/>
          <a:p>
            <a:pPr algn="r"/>
            <a:r>
              <a:rPr lang="en-IE" sz="1000" b="0" i="1"/>
              <a:t>(Q 1)</a:t>
            </a:r>
            <a:endParaRPr lang="en-GB" sz="1000" b="0" i="1"/>
          </a:p>
        </p:txBody>
      </p:sp>
      <p:sp>
        <p:nvSpPr>
          <p:cNvPr id="2060" name="Text Box 14"/>
          <p:cNvSpPr txBox="1">
            <a:spLocks noChangeArrowheads="1"/>
          </p:cNvSpPr>
          <p:nvPr/>
        </p:nvSpPr>
        <p:spPr bwMode="auto">
          <a:xfrm>
            <a:off x="2216150" y="4533900"/>
            <a:ext cx="631825" cy="307975"/>
          </a:xfrm>
          <a:prstGeom prst="rect">
            <a:avLst/>
          </a:prstGeom>
          <a:noFill/>
          <a:ln w="9525">
            <a:noFill/>
            <a:miter lim="800000"/>
            <a:headEnd/>
            <a:tailEnd/>
          </a:ln>
        </p:spPr>
        <p:txBody>
          <a:bodyPr wrap="none">
            <a:spAutoFit/>
          </a:bodyPr>
          <a:lstStyle/>
          <a:p>
            <a:pPr algn="l"/>
            <a:r>
              <a:rPr lang="en-GB" b="0"/>
              <a:t>Other</a:t>
            </a:r>
          </a:p>
        </p:txBody>
      </p:sp>
      <p:sp>
        <p:nvSpPr>
          <p:cNvPr id="2061" name="Rounded Rectangle 14"/>
          <p:cNvSpPr>
            <a:spLocks noChangeArrowheads="1"/>
          </p:cNvSpPr>
          <p:nvPr/>
        </p:nvSpPr>
        <p:spPr bwMode="auto">
          <a:xfrm>
            <a:off x="887413" y="5626100"/>
            <a:ext cx="7454900" cy="625475"/>
          </a:xfrm>
          <a:prstGeom prst="roundRect">
            <a:avLst>
              <a:gd name="adj" fmla="val 16667"/>
            </a:avLst>
          </a:prstGeom>
          <a:solidFill>
            <a:srgbClr val="FFFFFF"/>
          </a:solidFill>
          <a:ln w="9525" algn="ctr">
            <a:solidFill>
              <a:srgbClr val="C00000"/>
            </a:solidFill>
            <a:round/>
            <a:headEnd/>
            <a:tailEnd/>
          </a:ln>
        </p:spPr>
        <p:txBody>
          <a:bodyPr lIns="36000" tIns="36000" rIns="36000" bIns="36000" anchor="ctr">
            <a:spAutoFit/>
          </a:bodyPr>
          <a:lstStyle/>
          <a:p>
            <a:r>
              <a:rPr lang="en-GB" sz="1600" b="0"/>
              <a:t>Those who have dependent children under 16 are more likely to be catholic, while those with no dependent children are more likely to be of ‘no religion’.</a:t>
            </a:r>
            <a:endParaRPr lang="en-US" sz="1600" b="0"/>
          </a:p>
        </p:txBody>
      </p:sp>
      <p:sp>
        <p:nvSpPr>
          <p:cNvPr id="2062" name="Text Box 14"/>
          <p:cNvSpPr txBox="1">
            <a:spLocks noChangeArrowheads="1"/>
          </p:cNvSpPr>
          <p:nvPr/>
        </p:nvSpPr>
        <p:spPr bwMode="auto">
          <a:xfrm>
            <a:off x="2973388" y="1473200"/>
            <a:ext cx="746125" cy="522288"/>
          </a:xfrm>
          <a:prstGeom prst="rect">
            <a:avLst/>
          </a:prstGeom>
          <a:noFill/>
          <a:ln w="9525">
            <a:noFill/>
            <a:miter lim="800000"/>
            <a:headEnd/>
            <a:tailEnd/>
          </a:ln>
        </p:spPr>
        <p:txBody>
          <a:bodyPr wrap="none">
            <a:spAutoFit/>
          </a:bodyPr>
          <a:lstStyle/>
          <a:p>
            <a:r>
              <a:rPr lang="en-GB" b="0"/>
              <a:t>TOTAL</a:t>
            </a:r>
          </a:p>
          <a:p>
            <a:r>
              <a:rPr lang="en-GB" b="0"/>
              <a:t>%</a:t>
            </a:r>
          </a:p>
        </p:txBody>
      </p:sp>
      <p:sp>
        <p:nvSpPr>
          <p:cNvPr id="2063" name="Text Box 14"/>
          <p:cNvSpPr txBox="1">
            <a:spLocks noChangeArrowheads="1"/>
          </p:cNvSpPr>
          <p:nvPr/>
        </p:nvSpPr>
        <p:spPr bwMode="auto">
          <a:xfrm>
            <a:off x="3962400" y="1257300"/>
            <a:ext cx="1606550" cy="738188"/>
          </a:xfrm>
          <a:prstGeom prst="rect">
            <a:avLst/>
          </a:prstGeom>
          <a:noFill/>
          <a:ln w="9525">
            <a:noFill/>
            <a:miter lim="800000"/>
            <a:headEnd/>
            <a:tailEnd/>
          </a:ln>
        </p:spPr>
        <p:txBody>
          <a:bodyPr wrap="none">
            <a:spAutoFit/>
          </a:bodyPr>
          <a:lstStyle/>
          <a:p>
            <a:r>
              <a:rPr lang="en-GB" b="0"/>
              <a:t>Dependent</a:t>
            </a:r>
          </a:p>
          <a:p>
            <a:r>
              <a:rPr lang="en-GB" b="0"/>
              <a:t>Children under 16</a:t>
            </a:r>
          </a:p>
          <a:p>
            <a:r>
              <a:rPr lang="en-GB" b="0"/>
              <a:t>%</a:t>
            </a:r>
          </a:p>
        </p:txBody>
      </p:sp>
      <p:sp>
        <p:nvSpPr>
          <p:cNvPr id="2064" name="Text Box 14"/>
          <p:cNvSpPr txBox="1">
            <a:spLocks noChangeArrowheads="1"/>
          </p:cNvSpPr>
          <p:nvPr/>
        </p:nvSpPr>
        <p:spPr bwMode="auto">
          <a:xfrm>
            <a:off x="5505450" y="1257300"/>
            <a:ext cx="1339850" cy="738188"/>
          </a:xfrm>
          <a:prstGeom prst="rect">
            <a:avLst/>
          </a:prstGeom>
          <a:noFill/>
          <a:ln w="9525">
            <a:noFill/>
            <a:miter lim="800000"/>
            <a:headEnd/>
            <a:tailEnd/>
          </a:ln>
        </p:spPr>
        <p:txBody>
          <a:bodyPr wrap="none">
            <a:spAutoFit/>
          </a:bodyPr>
          <a:lstStyle/>
          <a:p>
            <a:r>
              <a:rPr lang="en-GB" b="0"/>
              <a:t>No Dependent</a:t>
            </a:r>
          </a:p>
          <a:p>
            <a:r>
              <a:rPr lang="en-GB" b="0"/>
              <a:t>Children</a:t>
            </a:r>
          </a:p>
          <a:p>
            <a:r>
              <a:rPr lang="en-GB" b="0"/>
              <a:t>%</a:t>
            </a:r>
          </a:p>
        </p:txBody>
      </p:sp>
      <p:cxnSp>
        <p:nvCxnSpPr>
          <p:cNvPr id="2065" name="Straight Connector 2"/>
          <p:cNvCxnSpPr>
            <a:cxnSpLocks noChangeShapeType="1"/>
          </p:cNvCxnSpPr>
          <p:nvPr/>
        </p:nvCxnSpPr>
        <p:spPr bwMode="auto">
          <a:xfrm>
            <a:off x="4027488" y="1465263"/>
            <a:ext cx="15875" cy="3895725"/>
          </a:xfrm>
          <a:prstGeom prst="line">
            <a:avLst/>
          </a:prstGeom>
          <a:noFill/>
          <a:ln w="9525" algn="ctr">
            <a:solidFill>
              <a:srgbClr val="CC0000"/>
            </a:solidFill>
            <a:prstDash val="dash"/>
            <a:round/>
            <a:headEnd/>
            <a:tailEn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462213" y="1762125"/>
          <a:ext cx="5541962" cy="3646488"/>
        </p:xfrm>
        <a:graphic>
          <a:graphicData uri="http://schemas.openxmlformats.org/presentationml/2006/ole">
            <p:oleObj spid="_x0000_s3074" name="Chart" r:id="rId4" imgW="7038975" imgH="4638675" progId="MSGraph.Chart.8">
              <p:embed followColorScheme="full"/>
            </p:oleObj>
          </a:graphicData>
        </a:graphic>
      </p:graphicFrame>
      <p:sp>
        <p:nvSpPr>
          <p:cNvPr id="3075" name="Text Box 14"/>
          <p:cNvSpPr txBox="1">
            <a:spLocks noChangeArrowheads="1"/>
          </p:cNvSpPr>
          <p:nvPr/>
        </p:nvSpPr>
        <p:spPr bwMode="auto">
          <a:xfrm>
            <a:off x="166688" y="2079625"/>
            <a:ext cx="3384550" cy="769938"/>
          </a:xfrm>
          <a:prstGeom prst="rect">
            <a:avLst/>
          </a:prstGeom>
          <a:noFill/>
          <a:ln w="9525">
            <a:noFill/>
            <a:miter lim="800000"/>
            <a:headEnd/>
            <a:tailEnd/>
          </a:ln>
        </p:spPr>
        <p:txBody>
          <a:bodyPr>
            <a:spAutoFit/>
          </a:bodyPr>
          <a:lstStyle/>
          <a:p>
            <a:pPr algn="r"/>
            <a:r>
              <a:rPr lang="en-US" sz="1100" b="0"/>
              <a:t>A school owned and managed by a Vocational Education Committee (VEC), on behalf of the State, which provides for the instruction of religion within the school day</a:t>
            </a:r>
            <a:endParaRPr lang="en-GB" sz="1100" b="0"/>
          </a:p>
        </p:txBody>
      </p:sp>
      <p:sp>
        <p:nvSpPr>
          <p:cNvPr id="3076" name="Text Box 14"/>
          <p:cNvSpPr txBox="1">
            <a:spLocks noChangeArrowheads="1"/>
          </p:cNvSpPr>
          <p:nvPr/>
        </p:nvSpPr>
        <p:spPr bwMode="auto">
          <a:xfrm>
            <a:off x="166688" y="2838450"/>
            <a:ext cx="3384550" cy="938213"/>
          </a:xfrm>
          <a:prstGeom prst="rect">
            <a:avLst/>
          </a:prstGeom>
          <a:noFill/>
          <a:ln w="9525">
            <a:noFill/>
            <a:miter lim="800000"/>
            <a:headEnd/>
            <a:tailEnd/>
          </a:ln>
        </p:spPr>
        <p:txBody>
          <a:bodyPr>
            <a:spAutoFit/>
          </a:bodyPr>
          <a:lstStyle/>
          <a:p>
            <a:pPr algn="r"/>
            <a:r>
              <a:rPr lang="en-US" sz="1100" b="0"/>
              <a:t>A school owned and managed by a multi-denominational group which facilitates for the instruction of all religions, on the school premises, outside the school day - for example, Educate Together </a:t>
            </a:r>
            <a:endParaRPr lang="en-GB" sz="1100" b="0"/>
          </a:p>
        </p:txBody>
      </p:sp>
      <p:sp>
        <p:nvSpPr>
          <p:cNvPr id="3077" name="Text Box 14"/>
          <p:cNvSpPr txBox="1">
            <a:spLocks noChangeArrowheads="1"/>
          </p:cNvSpPr>
          <p:nvPr/>
        </p:nvSpPr>
        <p:spPr bwMode="auto">
          <a:xfrm>
            <a:off x="166688" y="3717925"/>
            <a:ext cx="3384550" cy="768350"/>
          </a:xfrm>
          <a:prstGeom prst="rect">
            <a:avLst/>
          </a:prstGeom>
          <a:noFill/>
          <a:ln w="9525">
            <a:noFill/>
            <a:miter lim="800000"/>
            <a:headEnd/>
            <a:tailEnd/>
          </a:ln>
        </p:spPr>
        <p:txBody>
          <a:bodyPr>
            <a:spAutoFit/>
          </a:bodyPr>
          <a:lstStyle/>
          <a:p>
            <a:pPr algn="r"/>
            <a:r>
              <a:rPr lang="en-US" sz="1100" b="0"/>
              <a:t>A school owned and managed by a Church which provides for the instruction of its own religion within the school day - for example, Catholic or Church of Ireland</a:t>
            </a:r>
            <a:endParaRPr lang="en-GB" sz="1100" b="0"/>
          </a:p>
        </p:txBody>
      </p:sp>
      <p:sp>
        <p:nvSpPr>
          <p:cNvPr id="3078" name="Text Box 14"/>
          <p:cNvSpPr txBox="1">
            <a:spLocks noChangeArrowheads="1"/>
          </p:cNvSpPr>
          <p:nvPr/>
        </p:nvSpPr>
        <p:spPr bwMode="auto">
          <a:xfrm>
            <a:off x="319088" y="4506913"/>
            <a:ext cx="3232150" cy="600075"/>
          </a:xfrm>
          <a:prstGeom prst="rect">
            <a:avLst/>
          </a:prstGeom>
          <a:noFill/>
          <a:ln w="9525">
            <a:noFill/>
            <a:miter lim="800000"/>
            <a:headEnd/>
            <a:tailEnd/>
          </a:ln>
        </p:spPr>
        <p:txBody>
          <a:bodyPr>
            <a:spAutoFit/>
          </a:bodyPr>
          <a:lstStyle/>
          <a:p>
            <a:pPr algn="r"/>
            <a:r>
              <a:rPr lang="en-US" sz="1100" b="0"/>
              <a:t>A school owned and managed directly by the State, without patronage, which provides for the instruction of religion outside the school day</a:t>
            </a:r>
            <a:endParaRPr lang="en-GB" sz="1100" b="0"/>
          </a:p>
        </p:txBody>
      </p:sp>
      <p:sp>
        <p:nvSpPr>
          <p:cNvPr id="3079" name="Text Box 2"/>
          <p:cNvSpPr txBox="1">
            <a:spLocks noChangeArrowheads="1"/>
          </p:cNvSpPr>
          <p:nvPr/>
        </p:nvSpPr>
        <p:spPr bwMode="auto">
          <a:xfrm>
            <a:off x="166688" y="230188"/>
            <a:ext cx="8077200" cy="366712"/>
          </a:xfrm>
          <a:prstGeom prst="rect">
            <a:avLst/>
          </a:prstGeom>
          <a:noFill/>
          <a:ln w="9525">
            <a:noFill/>
            <a:miter lim="800000"/>
            <a:headEnd/>
            <a:tailEnd/>
          </a:ln>
        </p:spPr>
        <p:txBody>
          <a:bodyPr>
            <a:spAutoFit/>
          </a:bodyPr>
          <a:lstStyle/>
          <a:p>
            <a:pPr algn="l" eaLnBrk="1" hangingPunct="1"/>
            <a:r>
              <a:rPr lang="en-IE" sz="1800" b="0">
                <a:solidFill>
                  <a:srgbClr val="CC0000"/>
                </a:solidFill>
              </a:rPr>
              <a:t>School Type Preferred</a:t>
            </a:r>
            <a:endParaRPr lang="en-US" sz="1800" b="0">
              <a:solidFill>
                <a:srgbClr val="CC0000"/>
              </a:solidFill>
            </a:endParaRPr>
          </a:p>
        </p:txBody>
      </p:sp>
      <p:sp>
        <p:nvSpPr>
          <p:cNvPr id="3080" name="Text Box 3"/>
          <p:cNvSpPr txBox="1">
            <a:spLocks noChangeArrowheads="1"/>
          </p:cNvSpPr>
          <p:nvPr/>
        </p:nvSpPr>
        <p:spPr bwMode="auto">
          <a:xfrm>
            <a:off x="166688" y="889000"/>
            <a:ext cx="2209800" cy="246063"/>
          </a:xfrm>
          <a:prstGeom prst="rect">
            <a:avLst/>
          </a:prstGeom>
          <a:noFill/>
          <a:ln w="9525">
            <a:noFill/>
            <a:miter lim="800000"/>
            <a:headEnd/>
            <a:tailEnd/>
          </a:ln>
        </p:spPr>
        <p:txBody>
          <a:bodyPr wrap="none">
            <a:spAutoFit/>
          </a:bodyPr>
          <a:lstStyle/>
          <a:p>
            <a:pPr algn="l" eaLnBrk="1" hangingPunct="1"/>
            <a:r>
              <a:rPr lang="en-IE" sz="1000" b="0">
                <a:solidFill>
                  <a:srgbClr val="CC0000"/>
                </a:solidFill>
              </a:rPr>
              <a:t>(Base: All Adults Aged 18-54 – 729)</a:t>
            </a:r>
            <a:endParaRPr lang="en-US" sz="1000" b="0">
              <a:solidFill>
                <a:srgbClr val="CC0000"/>
              </a:solidFill>
            </a:endParaRPr>
          </a:p>
        </p:txBody>
      </p:sp>
      <p:sp>
        <p:nvSpPr>
          <p:cNvPr id="3081" name="Text Box 3"/>
          <p:cNvSpPr txBox="1">
            <a:spLocks noChangeArrowheads="1"/>
          </p:cNvSpPr>
          <p:nvPr/>
        </p:nvSpPr>
        <p:spPr bwMode="auto">
          <a:xfrm>
            <a:off x="8674100" y="6005513"/>
            <a:ext cx="476250" cy="246062"/>
          </a:xfrm>
          <a:prstGeom prst="rect">
            <a:avLst/>
          </a:prstGeom>
          <a:noFill/>
          <a:ln w="9525">
            <a:noFill/>
            <a:miter lim="800000"/>
            <a:headEnd/>
            <a:tailEnd/>
          </a:ln>
        </p:spPr>
        <p:txBody>
          <a:bodyPr wrap="none">
            <a:spAutoFit/>
          </a:bodyPr>
          <a:lstStyle/>
          <a:p>
            <a:pPr algn="r"/>
            <a:r>
              <a:rPr lang="en-IE" sz="1000" b="0" i="1"/>
              <a:t>(Q 2)</a:t>
            </a:r>
            <a:endParaRPr lang="en-GB" sz="1000" b="0" i="1"/>
          </a:p>
        </p:txBody>
      </p:sp>
      <p:sp>
        <p:nvSpPr>
          <p:cNvPr id="3082" name="Rounded Rectangle 14"/>
          <p:cNvSpPr>
            <a:spLocks noChangeArrowheads="1"/>
          </p:cNvSpPr>
          <p:nvPr/>
        </p:nvSpPr>
        <p:spPr bwMode="auto">
          <a:xfrm>
            <a:off x="414338" y="5489575"/>
            <a:ext cx="7974012" cy="898525"/>
          </a:xfrm>
          <a:prstGeom prst="roundRect">
            <a:avLst>
              <a:gd name="adj" fmla="val 16667"/>
            </a:avLst>
          </a:prstGeom>
          <a:solidFill>
            <a:srgbClr val="FFFFFF"/>
          </a:solidFill>
          <a:ln w="9525" algn="ctr">
            <a:solidFill>
              <a:srgbClr val="C00000"/>
            </a:solidFill>
            <a:round/>
            <a:headEnd/>
            <a:tailEnd/>
          </a:ln>
        </p:spPr>
        <p:txBody>
          <a:bodyPr lIns="36000" tIns="36000" rIns="36000" bIns="36000" anchor="ctr">
            <a:spAutoFit/>
          </a:bodyPr>
          <a:lstStyle/>
          <a:p>
            <a:r>
              <a:rPr lang="en-GB" sz="1600" b="0"/>
              <a:t>There is relatively even split in opinions across the various types of school preferred. However it is evident that those with dependent children over index on a school owned and managed by a church.</a:t>
            </a:r>
            <a:endParaRPr lang="en-US" sz="1600" b="0"/>
          </a:p>
        </p:txBody>
      </p:sp>
      <p:sp>
        <p:nvSpPr>
          <p:cNvPr id="3083" name="Text Box 14"/>
          <p:cNvSpPr txBox="1">
            <a:spLocks noChangeArrowheads="1"/>
          </p:cNvSpPr>
          <p:nvPr/>
        </p:nvSpPr>
        <p:spPr bwMode="auto">
          <a:xfrm>
            <a:off x="3598863" y="1473200"/>
            <a:ext cx="746125" cy="522288"/>
          </a:xfrm>
          <a:prstGeom prst="rect">
            <a:avLst/>
          </a:prstGeom>
          <a:noFill/>
          <a:ln w="9525">
            <a:noFill/>
            <a:miter lim="800000"/>
            <a:headEnd/>
            <a:tailEnd/>
          </a:ln>
        </p:spPr>
        <p:txBody>
          <a:bodyPr wrap="none">
            <a:spAutoFit/>
          </a:bodyPr>
          <a:lstStyle/>
          <a:p>
            <a:r>
              <a:rPr lang="en-GB" b="0"/>
              <a:t>TOTAL</a:t>
            </a:r>
          </a:p>
          <a:p>
            <a:r>
              <a:rPr lang="en-GB" b="0"/>
              <a:t>%</a:t>
            </a:r>
          </a:p>
        </p:txBody>
      </p:sp>
      <p:sp>
        <p:nvSpPr>
          <p:cNvPr id="3084" name="Text Box 14"/>
          <p:cNvSpPr txBox="1">
            <a:spLocks noChangeArrowheads="1"/>
          </p:cNvSpPr>
          <p:nvPr/>
        </p:nvSpPr>
        <p:spPr bwMode="auto">
          <a:xfrm>
            <a:off x="4587875" y="1257300"/>
            <a:ext cx="1606550" cy="738188"/>
          </a:xfrm>
          <a:prstGeom prst="rect">
            <a:avLst/>
          </a:prstGeom>
          <a:noFill/>
          <a:ln w="9525">
            <a:noFill/>
            <a:miter lim="800000"/>
            <a:headEnd/>
            <a:tailEnd/>
          </a:ln>
        </p:spPr>
        <p:txBody>
          <a:bodyPr wrap="none">
            <a:spAutoFit/>
          </a:bodyPr>
          <a:lstStyle/>
          <a:p>
            <a:r>
              <a:rPr lang="en-GB" b="0"/>
              <a:t>Dependent</a:t>
            </a:r>
          </a:p>
          <a:p>
            <a:r>
              <a:rPr lang="en-GB" b="0"/>
              <a:t>Children under 16</a:t>
            </a:r>
          </a:p>
          <a:p>
            <a:r>
              <a:rPr lang="en-GB" b="0"/>
              <a:t>%</a:t>
            </a:r>
          </a:p>
        </p:txBody>
      </p:sp>
      <p:sp>
        <p:nvSpPr>
          <p:cNvPr id="3085" name="Text Box 14"/>
          <p:cNvSpPr txBox="1">
            <a:spLocks noChangeArrowheads="1"/>
          </p:cNvSpPr>
          <p:nvPr/>
        </p:nvSpPr>
        <p:spPr bwMode="auto">
          <a:xfrm>
            <a:off x="6130925" y="1257300"/>
            <a:ext cx="1339850" cy="738188"/>
          </a:xfrm>
          <a:prstGeom prst="rect">
            <a:avLst/>
          </a:prstGeom>
          <a:noFill/>
          <a:ln w="9525">
            <a:noFill/>
            <a:miter lim="800000"/>
            <a:headEnd/>
            <a:tailEnd/>
          </a:ln>
        </p:spPr>
        <p:txBody>
          <a:bodyPr wrap="none">
            <a:spAutoFit/>
          </a:bodyPr>
          <a:lstStyle/>
          <a:p>
            <a:r>
              <a:rPr lang="en-GB" b="0"/>
              <a:t>No Dependent</a:t>
            </a:r>
          </a:p>
          <a:p>
            <a:r>
              <a:rPr lang="en-GB" b="0"/>
              <a:t>Children</a:t>
            </a:r>
          </a:p>
          <a:p>
            <a:r>
              <a:rPr lang="en-GB" b="0"/>
              <a:t>%</a:t>
            </a:r>
          </a:p>
        </p:txBody>
      </p:sp>
      <p:cxnSp>
        <p:nvCxnSpPr>
          <p:cNvPr id="3086" name="Straight Connector 13"/>
          <p:cNvCxnSpPr>
            <a:cxnSpLocks noChangeShapeType="1"/>
          </p:cNvCxnSpPr>
          <p:nvPr/>
        </p:nvCxnSpPr>
        <p:spPr bwMode="auto">
          <a:xfrm>
            <a:off x="4714875" y="1474788"/>
            <a:ext cx="15875" cy="3894137"/>
          </a:xfrm>
          <a:prstGeom prst="line">
            <a:avLst/>
          </a:prstGeom>
          <a:noFill/>
          <a:ln w="9525" algn="ctr">
            <a:solidFill>
              <a:srgbClr val="CC0000"/>
            </a:solidFill>
            <a:prstDash val="dash"/>
            <a:round/>
            <a:headEnd/>
            <a:tailEn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5"/>
          <p:cNvGraphicFramePr>
            <a:graphicFrameLocks noChangeAspect="1"/>
          </p:cNvGraphicFramePr>
          <p:nvPr/>
        </p:nvGraphicFramePr>
        <p:xfrm>
          <a:off x="420688" y="2252663"/>
          <a:ext cx="2208212" cy="2144712"/>
        </p:xfrm>
        <a:graphic>
          <a:graphicData uri="http://schemas.openxmlformats.org/presentationml/2006/ole">
            <p:oleObj spid="_x0000_s4098" name="Chart" r:id="rId4" imgW="4638675" imgH="4514850" progId="MSGraph.Chart.8">
              <p:embed followColorScheme="full"/>
            </p:oleObj>
          </a:graphicData>
        </a:graphic>
      </p:graphicFrame>
      <p:sp>
        <p:nvSpPr>
          <p:cNvPr id="4101" name="AutoShape 34"/>
          <p:cNvSpPr>
            <a:spLocks noChangeArrowheads="1"/>
          </p:cNvSpPr>
          <p:nvPr/>
        </p:nvSpPr>
        <p:spPr bwMode="auto">
          <a:xfrm>
            <a:off x="4338638" y="2238375"/>
            <a:ext cx="474662" cy="295275"/>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Yes</a:t>
            </a:r>
          </a:p>
        </p:txBody>
      </p:sp>
      <p:sp>
        <p:nvSpPr>
          <p:cNvPr id="4102" name="AutoShape 34"/>
          <p:cNvSpPr>
            <a:spLocks noChangeArrowheads="1"/>
          </p:cNvSpPr>
          <p:nvPr/>
        </p:nvSpPr>
        <p:spPr bwMode="auto">
          <a:xfrm>
            <a:off x="1355725" y="4525963"/>
            <a:ext cx="438150" cy="266700"/>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N/A</a:t>
            </a:r>
          </a:p>
        </p:txBody>
      </p:sp>
      <p:sp>
        <p:nvSpPr>
          <p:cNvPr id="4103" name="AutoShape 34"/>
          <p:cNvSpPr>
            <a:spLocks noChangeArrowheads="1"/>
          </p:cNvSpPr>
          <p:nvPr/>
        </p:nvSpPr>
        <p:spPr bwMode="auto">
          <a:xfrm>
            <a:off x="2032000" y="1995488"/>
            <a:ext cx="987425"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during school day</a:t>
            </a:r>
          </a:p>
        </p:txBody>
      </p:sp>
      <p:sp>
        <p:nvSpPr>
          <p:cNvPr id="4104" name="Text Box 2"/>
          <p:cNvSpPr txBox="1">
            <a:spLocks noChangeArrowheads="1"/>
          </p:cNvSpPr>
          <p:nvPr/>
        </p:nvSpPr>
        <p:spPr bwMode="auto">
          <a:xfrm>
            <a:off x="166688" y="176213"/>
            <a:ext cx="8077200" cy="366712"/>
          </a:xfrm>
          <a:prstGeom prst="rect">
            <a:avLst/>
          </a:prstGeom>
          <a:noFill/>
          <a:ln w="9525">
            <a:noFill/>
            <a:miter lim="800000"/>
            <a:headEnd/>
            <a:tailEnd/>
          </a:ln>
        </p:spPr>
        <p:txBody>
          <a:bodyPr>
            <a:spAutoFit/>
          </a:bodyPr>
          <a:lstStyle/>
          <a:p>
            <a:pPr algn="l" eaLnBrk="1" hangingPunct="1"/>
            <a:r>
              <a:rPr lang="en-IE" sz="1800" b="0">
                <a:solidFill>
                  <a:srgbClr val="CC0000"/>
                </a:solidFill>
              </a:rPr>
              <a:t>When Preparation And Instruction For The Sacraments Should Be Taught</a:t>
            </a:r>
            <a:endParaRPr lang="en-US" sz="1800" b="0">
              <a:solidFill>
                <a:srgbClr val="CC0000"/>
              </a:solidFill>
            </a:endParaRPr>
          </a:p>
        </p:txBody>
      </p:sp>
      <p:sp>
        <p:nvSpPr>
          <p:cNvPr id="4105" name="Text Box 3"/>
          <p:cNvSpPr txBox="1">
            <a:spLocks noChangeArrowheads="1"/>
          </p:cNvSpPr>
          <p:nvPr/>
        </p:nvSpPr>
        <p:spPr bwMode="auto">
          <a:xfrm>
            <a:off x="166688" y="684213"/>
            <a:ext cx="2209800" cy="246062"/>
          </a:xfrm>
          <a:prstGeom prst="rect">
            <a:avLst/>
          </a:prstGeom>
          <a:noFill/>
          <a:ln w="9525">
            <a:noFill/>
            <a:miter lim="800000"/>
            <a:headEnd/>
            <a:tailEnd/>
          </a:ln>
        </p:spPr>
        <p:txBody>
          <a:bodyPr wrap="none">
            <a:spAutoFit/>
          </a:bodyPr>
          <a:lstStyle/>
          <a:p>
            <a:pPr algn="l" eaLnBrk="1" hangingPunct="1"/>
            <a:r>
              <a:rPr lang="en-IE" sz="1000" b="0">
                <a:solidFill>
                  <a:srgbClr val="CC0000"/>
                </a:solidFill>
              </a:rPr>
              <a:t>(Base: All Adults Aged 18-54 – 729)</a:t>
            </a:r>
            <a:endParaRPr lang="en-US" sz="1000" b="0">
              <a:solidFill>
                <a:srgbClr val="CC0000"/>
              </a:solidFill>
            </a:endParaRPr>
          </a:p>
        </p:txBody>
      </p:sp>
      <p:sp>
        <p:nvSpPr>
          <p:cNvPr id="4106" name="Text Box 3"/>
          <p:cNvSpPr txBox="1">
            <a:spLocks noChangeArrowheads="1"/>
          </p:cNvSpPr>
          <p:nvPr/>
        </p:nvSpPr>
        <p:spPr bwMode="auto">
          <a:xfrm>
            <a:off x="8674100" y="6005513"/>
            <a:ext cx="476250" cy="246062"/>
          </a:xfrm>
          <a:prstGeom prst="rect">
            <a:avLst/>
          </a:prstGeom>
          <a:noFill/>
          <a:ln w="9525">
            <a:noFill/>
            <a:miter lim="800000"/>
            <a:headEnd/>
            <a:tailEnd/>
          </a:ln>
        </p:spPr>
        <p:txBody>
          <a:bodyPr wrap="none">
            <a:spAutoFit/>
          </a:bodyPr>
          <a:lstStyle/>
          <a:p>
            <a:pPr algn="r"/>
            <a:r>
              <a:rPr lang="en-IE" sz="1000" b="0" i="1"/>
              <a:t>(Q 4)</a:t>
            </a:r>
            <a:endParaRPr lang="en-GB" sz="1000" b="0" i="1"/>
          </a:p>
        </p:txBody>
      </p:sp>
      <p:sp>
        <p:nvSpPr>
          <p:cNvPr id="4107" name="Rounded Rectangle 10"/>
          <p:cNvSpPr>
            <a:spLocks noChangeArrowheads="1"/>
          </p:cNvSpPr>
          <p:nvPr/>
        </p:nvSpPr>
        <p:spPr bwMode="auto">
          <a:xfrm>
            <a:off x="1768475" y="5784850"/>
            <a:ext cx="6699250" cy="625475"/>
          </a:xfrm>
          <a:prstGeom prst="roundRect">
            <a:avLst>
              <a:gd name="adj" fmla="val 16667"/>
            </a:avLst>
          </a:prstGeom>
          <a:solidFill>
            <a:srgbClr val="FFFFFF"/>
          </a:solidFill>
          <a:ln w="9525" algn="ctr">
            <a:solidFill>
              <a:srgbClr val="C00000"/>
            </a:solidFill>
            <a:round/>
            <a:headEnd/>
            <a:tailEnd/>
          </a:ln>
        </p:spPr>
        <p:txBody>
          <a:bodyPr lIns="36000" tIns="36000" rIns="36000" bIns="36000" anchor="ctr">
            <a:spAutoFit/>
          </a:bodyPr>
          <a:lstStyle/>
          <a:p>
            <a:r>
              <a:rPr lang="en-US" sz="1600" b="0"/>
              <a:t>Almost 2 in 3 believe that preparation and instruction for the sacraments should be taught during the school day.</a:t>
            </a:r>
          </a:p>
        </p:txBody>
      </p:sp>
      <p:cxnSp>
        <p:nvCxnSpPr>
          <p:cNvPr id="4108" name="Straight Connector 12"/>
          <p:cNvCxnSpPr>
            <a:cxnSpLocks noChangeShapeType="1"/>
          </p:cNvCxnSpPr>
          <p:nvPr/>
        </p:nvCxnSpPr>
        <p:spPr bwMode="auto">
          <a:xfrm>
            <a:off x="6096000" y="1154113"/>
            <a:ext cx="0" cy="4556125"/>
          </a:xfrm>
          <a:prstGeom prst="line">
            <a:avLst/>
          </a:prstGeom>
          <a:noFill/>
          <a:ln w="9525" algn="ctr">
            <a:solidFill>
              <a:srgbClr val="C00000"/>
            </a:solidFill>
            <a:prstDash val="dash"/>
            <a:round/>
            <a:headEnd/>
            <a:tailEnd/>
          </a:ln>
        </p:spPr>
      </p:cxnSp>
      <p:cxnSp>
        <p:nvCxnSpPr>
          <p:cNvPr id="4109" name="Straight Connector 16"/>
          <p:cNvCxnSpPr>
            <a:cxnSpLocks noChangeShapeType="1"/>
          </p:cNvCxnSpPr>
          <p:nvPr/>
        </p:nvCxnSpPr>
        <p:spPr bwMode="auto">
          <a:xfrm>
            <a:off x="3048000" y="1154113"/>
            <a:ext cx="0" cy="4556125"/>
          </a:xfrm>
          <a:prstGeom prst="line">
            <a:avLst/>
          </a:prstGeom>
          <a:noFill/>
          <a:ln w="9525" algn="ctr">
            <a:solidFill>
              <a:srgbClr val="C00000"/>
            </a:solidFill>
            <a:prstDash val="dash"/>
            <a:round/>
            <a:headEnd/>
            <a:tailEnd/>
          </a:ln>
        </p:spPr>
      </p:cxnSp>
      <p:graphicFrame>
        <p:nvGraphicFramePr>
          <p:cNvPr id="4099" name="Object 3"/>
          <p:cNvGraphicFramePr>
            <a:graphicFrameLocks noChangeAspect="1"/>
          </p:cNvGraphicFramePr>
          <p:nvPr/>
        </p:nvGraphicFramePr>
        <p:xfrm>
          <a:off x="3517900" y="2252663"/>
          <a:ext cx="2208213" cy="2144712"/>
        </p:xfrm>
        <a:graphic>
          <a:graphicData uri="http://schemas.openxmlformats.org/presentationml/2006/ole">
            <p:oleObj spid="_x0000_s4099" name="Chart" r:id="rId5" imgW="4638675" imgH="4514850" progId="MSGraph.Chart.8">
              <p:embed followColorScheme="full"/>
            </p:oleObj>
          </a:graphicData>
        </a:graphic>
      </p:graphicFrame>
      <p:graphicFrame>
        <p:nvGraphicFramePr>
          <p:cNvPr id="4100" name="Object 4"/>
          <p:cNvGraphicFramePr>
            <a:graphicFrameLocks noChangeAspect="1"/>
          </p:cNvGraphicFramePr>
          <p:nvPr/>
        </p:nvGraphicFramePr>
        <p:xfrm>
          <a:off x="6570663" y="2252663"/>
          <a:ext cx="2208212" cy="2144712"/>
        </p:xfrm>
        <a:graphic>
          <a:graphicData uri="http://schemas.openxmlformats.org/presentationml/2006/ole">
            <p:oleObj spid="_x0000_s4100" name="Chart" r:id="rId6" imgW="4638675" imgH="4514850" progId="MSGraph.Chart.8">
              <p:embed followColorScheme="full"/>
            </p:oleObj>
          </a:graphicData>
        </a:graphic>
      </p:graphicFrame>
      <p:sp>
        <p:nvSpPr>
          <p:cNvPr id="4110" name="AutoShape 34"/>
          <p:cNvSpPr>
            <a:spLocks noChangeArrowheads="1"/>
          </p:cNvSpPr>
          <p:nvPr/>
        </p:nvSpPr>
        <p:spPr bwMode="auto">
          <a:xfrm>
            <a:off x="-53975" y="3902075"/>
            <a:ext cx="976313"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outside school day</a:t>
            </a:r>
          </a:p>
        </p:txBody>
      </p:sp>
      <p:sp>
        <p:nvSpPr>
          <p:cNvPr id="4111" name="AutoShape 34"/>
          <p:cNvSpPr>
            <a:spLocks noChangeArrowheads="1"/>
          </p:cNvSpPr>
          <p:nvPr/>
        </p:nvSpPr>
        <p:spPr bwMode="auto">
          <a:xfrm>
            <a:off x="1689100" y="2943225"/>
            <a:ext cx="379413"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64%</a:t>
            </a:r>
          </a:p>
        </p:txBody>
      </p:sp>
      <p:sp>
        <p:nvSpPr>
          <p:cNvPr id="4112" name="AutoShape 34"/>
          <p:cNvSpPr>
            <a:spLocks noChangeArrowheads="1"/>
          </p:cNvSpPr>
          <p:nvPr/>
        </p:nvSpPr>
        <p:spPr bwMode="auto">
          <a:xfrm>
            <a:off x="1457325" y="3979863"/>
            <a:ext cx="293688"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2%</a:t>
            </a:r>
          </a:p>
        </p:txBody>
      </p:sp>
      <p:sp>
        <p:nvSpPr>
          <p:cNvPr id="4113" name="AutoShape 34"/>
          <p:cNvSpPr>
            <a:spLocks noChangeArrowheads="1"/>
          </p:cNvSpPr>
          <p:nvPr/>
        </p:nvSpPr>
        <p:spPr bwMode="auto">
          <a:xfrm>
            <a:off x="763588" y="3506788"/>
            <a:ext cx="377825"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34%</a:t>
            </a:r>
          </a:p>
        </p:txBody>
      </p:sp>
      <p:sp>
        <p:nvSpPr>
          <p:cNvPr id="4114" name="AutoShape 34"/>
          <p:cNvSpPr>
            <a:spLocks noChangeArrowheads="1"/>
          </p:cNvSpPr>
          <p:nvPr/>
        </p:nvSpPr>
        <p:spPr bwMode="auto">
          <a:xfrm>
            <a:off x="4803775" y="3065463"/>
            <a:ext cx="379413"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67%</a:t>
            </a:r>
          </a:p>
        </p:txBody>
      </p:sp>
      <p:sp>
        <p:nvSpPr>
          <p:cNvPr id="4115" name="AutoShape 34"/>
          <p:cNvSpPr>
            <a:spLocks noChangeArrowheads="1"/>
          </p:cNvSpPr>
          <p:nvPr/>
        </p:nvSpPr>
        <p:spPr bwMode="auto">
          <a:xfrm>
            <a:off x="4414838" y="3960813"/>
            <a:ext cx="293687"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2%</a:t>
            </a:r>
          </a:p>
        </p:txBody>
      </p:sp>
      <p:sp>
        <p:nvSpPr>
          <p:cNvPr id="4116" name="AutoShape 34"/>
          <p:cNvSpPr>
            <a:spLocks noChangeArrowheads="1"/>
          </p:cNvSpPr>
          <p:nvPr/>
        </p:nvSpPr>
        <p:spPr bwMode="auto">
          <a:xfrm>
            <a:off x="3886200" y="3441700"/>
            <a:ext cx="379413"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31%</a:t>
            </a:r>
          </a:p>
        </p:txBody>
      </p:sp>
      <p:sp>
        <p:nvSpPr>
          <p:cNvPr id="4117" name="AutoShape 34"/>
          <p:cNvSpPr>
            <a:spLocks noChangeArrowheads="1"/>
          </p:cNvSpPr>
          <p:nvPr/>
        </p:nvSpPr>
        <p:spPr bwMode="auto">
          <a:xfrm>
            <a:off x="7835900" y="2952750"/>
            <a:ext cx="379413"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64%</a:t>
            </a:r>
          </a:p>
        </p:txBody>
      </p:sp>
      <p:sp>
        <p:nvSpPr>
          <p:cNvPr id="4118" name="AutoShape 34"/>
          <p:cNvSpPr>
            <a:spLocks noChangeArrowheads="1"/>
          </p:cNvSpPr>
          <p:nvPr/>
        </p:nvSpPr>
        <p:spPr bwMode="auto">
          <a:xfrm>
            <a:off x="7756525" y="3894138"/>
            <a:ext cx="293688"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2%</a:t>
            </a:r>
          </a:p>
        </p:txBody>
      </p:sp>
      <p:sp>
        <p:nvSpPr>
          <p:cNvPr id="4119" name="AutoShape 34"/>
          <p:cNvSpPr>
            <a:spLocks noChangeArrowheads="1"/>
          </p:cNvSpPr>
          <p:nvPr/>
        </p:nvSpPr>
        <p:spPr bwMode="auto">
          <a:xfrm>
            <a:off x="7034213" y="3516313"/>
            <a:ext cx="377825" cy="244475"/>
          </a:xfrm>
          <a:prstGeom prst="roundRect">
            <a:avLst>
              <a:gd name="adj" fmla="val 519"/>
            </a:avLst>
          </a:prstGeom>
          <a:solidFill>
            <a:schemeClr val="bg1"/>
          </a:solidFill>
          <a:ln w="9525">
            <a:noFill/>
            <a:round/>
            <a:headEnd/>
            <a:tailEnd/>
          </a:ln>
        </p:spPr>
        <p:txBody>
          <a:bodyPr wrap="none" lIns="36000" tIns="36000" rIns="36000" bIns="360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34%</a:t>
            </a:r>
          </a:p>
        </p:txBody>
      </p:sp>
      <p:sp>
        <p:nvSpPr>
          <p:cNvPr id="4120" name="AutoShape 34"/>
          <p:cNvSpPr>
            <a:spLocks noChangeArrowheads="1"/>
          </p:cNvSpPr>
          <p:nvPr/>
        </p:nvSpPr>
        <p:spPr bwMode="auto">
          <a:xfrm>
            <a:off x="4275138" y="4492625"/>
            <a:ext cx="438150" cy="266700"/>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N/A</a:t>
            </a:r>
          </a:p>
        </p:txBody>
      </p:sp>
      <p:sp>
        <p:nvSpPr>
          <p:cNvPr id="4121" name="AutoShape 34"/>
          <p:cNvSpPr>
            <a:spLocks noChangeArrowheads="1"/>
          </p:cNvSpPr>
          <p:nvPr/>
        </p:nvSpPr>
        <p:spPr bwMode="auto">
          <a:xfrm>
            <a:off x="5118100" y="1966913"/>
            <a:ext cx="987425"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during school day</a:t>
            </a:r>
          </a:p>
        </p:txBody>
      </p:sp>
      <p:sp>
        <p:nvSpPr>
          <p:cNvPr id="4122" name="AutoShape 34"/>
          <p:cNvSpPr>
            <a:spLocks noChangeArrowheads="1"/>
          </p:cNvSpPr>
          <p:nvPr/>
        </p:nvSpPr>
        <p:spPr bwMode="auto">
          <a:xfrm>
            <a:off x="2967038" y="3768725"/>
            <a:ext cx="976312"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outside school day</a:t>
            </a:r>
          </a:p>
        </p:txBody>
      </p:sp>
      <p:sp>
        <p:nvSpPr>
          <p:cNvPr id="4123" name="AutoShape 34"/>
          <p:cNvSpPr>
            <a:spLocks noChangeArrowheads="1"/>
          </p:cNvSpPr>
          <p:nvPr/>
        </p:nvSpPr>
        <p:spPr bwMode="auto">
          <a:xfrm>
            <a:off x="7796213" y="4387850"/>
            <a:ext cx="438150" cy="266700"/>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N/A</a:t>
            </a:r>
          </a:p>
        </p:txBody>
      </p:sp>
      <p:sp>
        <p:nvSpPr>
          <p:cNvPr id="4124" name="AutoShape 34"/>
          <p:cNvSpPr>
            <a:spLocks noChangeArrowheads="1"/>
          </p:cNvSpPr>
          <p:nvPr/>
        </p:nvSpPr>
        <p:spPr bwMode="auto">
          <a:xfrm>
            <a:off x="8154988" y="1966913"/>
            <a:ext cx="987425"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during school day</a:t>
            </a:r>
          </a:p>
        </p:txBody>
      </p:sp>
      <p:sp>
        <p:nvSpPr>
          <p:cNvPr id="4125" name="AutoShape 34"/>
          <p:cNvSpPr>
            <a:spLocks noChangeArrowheads="1"/>
          </p:cNvSpPr>
          <p:nvPr/>
        </p:nvSpPr>
        <p:spPr bwMode="auto">
          <a:xfrm>
            <a:off x="6080125" y="3806825"/>
            <a:ext cx="977900" cy="609600"/>
          </a:xfrm>
          <a:prstGeom prst="roundRect">
            <a:avLst>
              <a:gd name="adj" fmla="val 519"/>
            </a:avLst>
          </a:prstGeom>
          <a:noFill/>
          <a:ln w="9525">
            <a:noFill/>
            <a:round/>
            <a:headEnd/>
            <a:tailEnd/>
          </a:ln>
        </p:spPr>
        <p:txBody>
          <a:bodyPr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a:t>Taught outside school day</a:t>
            </a:r>
          </a:p>
        </p:txBody>
      </p:sp>
      <p:sp>
        <p:nvSpPr>
          <p:cNvPr id="4126" name="AutoShape 34"/>
          <p:cNvSpPr>
            <a:spLocks noChangeArrowheads="1"/>
          </p:cNvSpPr>
          <p:nvPr/>
        </p:nvSpPr>
        <p:spPr bwMode="auto">
          <a:xfrm>
            <a:off x="1223963" y="1354138"/>
            <a:ext cx="760412" cy="295275"/>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TOTAL</a:t>
            </a:r>
          </a:p>
        </p:txBody>
      </p:sp>
      <p:sp>
        <p:nvSpPr>
          <p:cNvPr id="4127" name="AutoShape 34"/>
          <p:cNvSpPr>
            <a:spLocks noChangeArrowheads="1"/>
          </p:cNvSpPr>
          <p:nvPr/>
        </p:nvSpPr>
        <p:spPr bwMode="auto">
          <a:xfrm>
            <a:off x="3613150" y="1258888"/>
            <a:ext cx="1603375" cy="523875"/>
          </a:xfrm>
          <a:prstGeom prst="roundRect">
            <a:avLst>
              <a:gd name="adj" fmla="val 519"/>
            </a:avLst>
          </a:prstGeom>
          <a:noFill/>
          <a:ln w="9525">
            <a:noFill/>
            <a:round/>
            <a:headEnd/>
            <a:tailEnd/>
          </a:ln>
        </p:spPr>
        <p:txBody>
          <a:bodyPr wrap="none" lIns="90000" tIns="46800" rIns="90000" bIns="46800">
            <a:spAutoFit/>
          </a:bodyPr>
          <a:lstStyle/>
          <a:p>
            <a:r>
              <a:rPr lang="en-GB" b="0"/>
              <a:t>Dependent</a:t>
            </a:r>
          </a:p>
          <a:p>
            <a:r>
              <a:rPr lang="en-GB" b="0"/>
              <a:t>Children under 16</a:t>
            </a:r>
          </a:p>
        </p:txBody>
      </p:sp>
      <p:sp>
        <p:nvSpPr>
          <p:cNvPr id="4128" name="AutoShape 34"/>
          <p:cNvSpPr>
            <a:spLocks noChangeArrowheads="1"/>
          </p:cNvSpPr>
          <p:nvPr/>
        </p:nvSpPr>
        <p:spPr bwMode="auto">
          <a:xfrm>
            <a:off x="6630988" y="1373188"/>
            <a:ext cx="2052637" cy="295275"/>
          </a:xfrm>
          <a:prstGeom prst="roundRect">
            <a:avLst>
              <a:gd name="adj" fmla="val 51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a:t>No Dependent Children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1879600" y="1762125"/>
          <a:ext cx="5541963" cy="3646488"/>
        </p:xfrm>
        <a:graphic>
          <a:graphicData uri="http://schemas.openxmlformats.org/presentationml/2006/ole">
            <p:oleObj spid="_x0000_s5122" name="Chart" r:id="rId4" imgW="7038975" imgH="4638675" progId="MSGraph.Chart.8">
              <p:embed followColorScheme="full"/>
            </p:oleObj>
          </a:graphicData>
        </a:graphic>
      </p:graphicFrame>
      <p:sp>
        <p:nvSpPr>
          <p:cNvPr id="5123" name="Text Box 14"/>
          <p:cNvSpPr txBox="1">
            <a:spLocks noChangeArrowheads="1"/>
          </p:cNvSpPr>
          <p:nvPr/>
        </p:nvSpPr>
        <p:spPr bwMode="auto">
          <a:xfrm>
            <a:off x="2254250" y="2809875"/>
            <a:ext cx="714375" cy="276225"/>
          </a:xfrm>
          <a:prstGeom prst="rect">
            <a:avLst/>
          </a:prstGeom>
          <a:noFill/>
          <a:ln w="9525">
            <a:noFill/>
            <a:miter lim="800000"/>
            <a:headEnd/>
            <a:tailEnd/>
          </a:ln>
        </p:spPr>
        <p:txBody>
          <a:bodyPr wrap="none">
            <a:spAutoFit/>
          </a:bodyPr>
          <a:lstStyle/>
          <a:p>
            <a:pPr algn="r"/>
            <a:r>
              <a:rPr lang="en-US" sz="1200" b="0"/>
              <a:t>Parents</a:t>
            </a:r>
            <a:endParaRPr lang="en-GB" sz="1200" b="0"/>
          </a:p>
        </p:txBody>
      </p:sp>
      <p:sp>
        <p:nvSpPr>
          <p:cNvPr id="5124" name="Text Box 14"/>
          <p:cNvSpPr txBox="1">
            <a:spLocks noChangeArrowheads="1"/>
          </p:cNvSpPr>
          <p:nvPr/>
        </p:nvSpPr>
        <p:spPr bwMode="auto">
          <a:xfrm>
            <a:off x="2341563" y="4124325"/>
            <a:ext cx="627062" cy="276225"/>
          </a:xfrm>
          <a:prstGeom prst="rect">
            <a:avLst/>
          </a:prstGeom>
          <a:noFill/>
          <a:ln w="9525">
            <a:noFill/>
            <a:miter lim="800000"/>
            <a:headEnd/>
            <a:tailEnd/>
          </a:ln>
        </p:spPr>
        <p:txBody>
          <a:bodyPr wrap="none">
            <a:spAutoFit/>
          </a:bodyPr>
          <a:lstStyle/>
          <a:p>
            <a:pPr algn="r"/>
            <a:r>
              <a:rPr lang="en-US" sz="1200" b="0"/>
              <a:t>Clergy</a:t>
            </a:r>
            <a:endParaRPr lang="en-GB" sz="1200" b="0"/>
          </a:p>
        </p:txBody>
      </p:sp>
      <p:sp>
        <p:nvSpPr>
          <p:cNvPr id="5125" name="Text Box 14"/>
          <p:cNvSpPr txBox="1">
            <a:spLocks noChangeArrowheads="1"/>
          </p:cNvSpPr>
          <p:nvPr/>
        </p:nvSpPr>
        <p:spPr bwMode="auto">
          <a:xfrm>
            <a:off x="2160588" y="4797425"/>
            <a:ext cx="808037" cy="276225"/>
          </a:xfrm>
          <a:prstGeom prst="rect">
            <a:avLst/>
          </a:prstGeom>
          <a:noFill/>
          <a:ln w="9525">
            <a:noFill/>
            <a:miter lim="800000"/>
            <a:headEnd/>
            <a:tailEnd/>
          </a:ln>
        </p:spPr>
        <p:txBody>
          <a:bodyPr wrap="none">
            <a:spAutoFit/>
          </a:bodyPr>
          <a:lstStyle/>
          <a:p>
            <a:pPr algn="r"/>
            <a:r>
              <a:rPr lang="en-US" sz="1200" b="0"/>
              <a:t>Teachers</a:t>
            </a:r>
            <a:endParaRPr lang="en-GB" sz="1200" b="0"/>
          </a:p>
        </p:txBody>
      </p:sp>
      <p:sp>
        <p:nvSpPr>
          <p:cNvPr id="5126" name="Text Box 2"/>
          <p:cNvSpPr txBox="1">
            <a:spLocks noChangeArrowheads="1"/>
          </p:cNvSpPr>
          <p:nvPr/>
        </p:nvSpPr>
        <p:spPr bwMode="auto">
          <a:xfrm>
            <a:off x="166688" y="230188"/>
            <a:ext cx="8077200" cy="646112"/>
          </a:xfrm>
          <a:prstGeom prst="rect">
            <a:avLst/>
          </a:prstGeom>
          <a:noFill/>
          <a:ln w="9525">
            <a:noFill/>
            <a:miter lim="800000"/>
            <a:headEnd/>
            <a:tailEnd/>
          </a:ln>
        </p:spPr>
        <p:txBody>
          <a:bodyPr>
            <a:spAutoFit/>
          </a:bodyPr>
          <a:lstStyle/>
          <a:p>
            <a:pPr algn="l" eaLnBrk="1" hangingPunct="1"/>
            <a:r>
              <a:rPr lang="en-IE" sz="1800" b="0">
                <a:solidFill>
                  <a:srgbClr val="CC0000"/>
                </a:solidFill>
              </a:rPr>
              <a:t>Who Should Be Responsible For Instruction And Preparation Of The Sacrament </a:t>
            </a:r>
            <a:r>
              <a:rPr lang="en-IE" sz="1800" b="0" u="sng">
                <a:solidFill>
                  <a:srgbClr val="CC0000"/>
                </a:solidFill>
              </a:rPr>
              <a:t>Outside</a:t>
            </a:r>
            <a:r>
              <a:rPr lang="en-IE" sz="1800" b="0">
                <a:solidFill>
                  <a:srgbClr val="CC0000"/>
                </a:solidFill>
              </a:rPr>
              <a:t> School Day</a:t>
            </a:r>
            <a:endParaRPr lang="en-US" sz="1800" b="0">
              <a:solidFill>
                <a:srgbClr val="CC0000"/>
              </a:solidFill>
            </a:endParaRPr>
          </a:p>
        </p:txBody>
      </p:sp>
      <p:sp>
        <p:nvSpPr>
          <p:cNvPr id="5127" name="Text Box 3"/>
          <p:cNvSpPr txBox="1">
            <a:spLocks noChangeArrowheads="1"/>
          </p:cNvSpPr>
          <p:nvPr/>
        </p:nvSpPr>
        <p:spPr bwMode="auto">
          <a:xfrm>
            <a:off x="166688" y="889000"/>
            <a:ext cx="6326187" cy="246063"/>
          </a:xfrm>
          <a:prstGeom prst="rect">
            <a:avLst/>
          </a:prstGeom>
          <a:noFill/>
          <a:ln w="9525">
            <a:noFill/>
            <a:miter lim="800000"/>
            <a:headEnd/>
            <a:tailEnd/>
          </a:ln>
        </p:spPr>
        <p:txBody>
          <a:bodyPr wrap="none">
            <a:spAutoFit/>
          </a:bodyPr>
          <a:lstStyle/>
          <a:p>
            <a:pPr algn="l" eaLnBrk="1" hangingPunct="1"/>
            <a:r>
              <a:rPr lang="en-IE" sz="1000" b="0">
                <a:solidFill>
                  <a:srgbClr val="CC0000"/>
                </a:solidFill>
              </a:rPr>
              <a:t>(Base: All Who Believe Sacrament Instruction And Preparation Should Be Taught Outside School Day – 251)</a:t>
            </a:r>
            <a:endParaRPr lang="en-US" sz="1000" b="0">
              <a:solidFill>
                <a:srgbClr val="CC0000"/>
              </a:solidFill>
            </a:endParaRPr>
          </a:p>
        </p:txBody>
      </p:sp>
      <p:sp>
        <p:nvSpPr>
          <p:cNvPr id="5128" name="Text Box 3"/>
          <p:cNvSpPr txBox="1">
            <a:spLocks noChangeArrowheads="1"/>
          </p:cNvSpPr>
          <p:nvPr/>
        </p:nvSpPr>
        <p:spPr bwMode="auto">
          <a:xfrm>
            <a:off x="8674100" y="6005513"/>
            <a:ext cx="476250" cy="246062"/>
          </a:xfrm>
          <a:prstGeom prst="rect">
            <a:avLst/>
          </a:prstGeom>
          <a:noFill/>
          <a:ln w="9525">
            <a:noFill/>
            <a:miter lim="800000"/>
            <a:headEnd/>
            <a:tailEnd/>
          </a:ln>
        </p:spPr>
        <p:txBody>
          <a:bodyPr wrap="none">
            <a:spAutoFit/>
          </a:bodyPr>
          <a:lstStyle/>
          <a:p>
            <a:pPr algn="r"/>
            <a:r>
              <a:rPr lang="en-IE" sz="1000" b="0" i="1"/>
              <a:t>(Q 5)</a:t>
            </a:r>
            <a:endParaRPr lang="en-GB" sz="1000" b="0" i="1"/>
          </a:p>
        </p:txBody>
      </p:sp>
      <p:sp>
        <p:nvSpPr>
          <p:cNvPr id="5129" name="Rounded Rectangle 14"/>
          <p:cNvSpPr>
            <a:spLocks noChangeArrowheads="1"/>
          </p:cNvSpPr>
          <p:nvPr/>
        </p:nvSpPr>
        <p:spPr bwMode="auto">
          <a:xfrm>
            <a:off x="673100" y="5489575"/>
            <a:ext cx="7851775" cy="898525"/>
          </a:xfrm>
          <a:prstGeom prst="roundRect">
            <a:avLst>
              <a:gd name="adj" fmla="val 16667"/>
            </a:avLst>
          </a:prstGeom>
          <a:solidFill>
            <a:srgbClr val="FFFFFF"/>
          </a:solidFill>
          <a:ln w="9525" algn="ctr">
            <a:solidFill>
              <a:srgbClr val="C00000"/>
            </a:solidFill>
            <a:round/>
            <a:headEnd/>
            <a:tailEnd/>
          </a:ln>
        </p:spPr>
        <p:txBody>
          <a:bodyPr lIns="36000" tIns="36000" rIns="36000" bIns="36000" anchor="ctr">
            <a:spAutoFit/>
          </a:bodyPr>
          <a:lstStyle/>
          <a:p>
            <a:r>
              <a:rPr lang="en-GB" sz="1600" b="0"/>
              <a:t>Of those who believe sacrament preparation should be prepared outside the school day, 6 in 10 claim it should be the responsibility of the parent – this is equally so for those with or without dependent children.</a:t>
            </a:r>
            <a:endParaRPr lang="en-US" sz="1600" b="0"/>
          </a:p>
        </p:txBody>
      </p:sp>
      <p:sp>
        <p:nvSpPr>
          <p:cNvPr id="5130" name="Text Box 14"/>
          <p:cNvSpPr txBox="1">
            <a:spLocks noChangeArrowheads="1"/>
          </p:cNvSpPr>
          <p:nvPr/>
        </p:nvSpPr>
        <p:spPr bwMode="auto">
          <a:xfrm>
            <a:off x="3016250" y="1473200"/>
            <a:ext cx="746125" cy="522288"/>
          </a:xfrm>
          <a:prstGeom prst="rect">
            <a:avLst/>
          </a:prstGeom>
          <a:noFill/>
          <a:ln w="9525">
            <a:noFill/>
            <a:miter lim="800000"/>
            <a:headEnd/>
            <a:tailEnd/>
          </a:ln>
        </p:spPr>
        <p:txBody>
          <a:bodyPr wrap="none">
            <a:spAutoFit/>
          </a:bodyPr>
          <a:lstStyle/>
          <a:p>
            <a:r>
              <a:rPr lang="en-GB" b="0"/>
              <a:t>TOTAL</a:t>
            </a:r>
          </a:p>
          <a:p>
            <a:r>
              <a:rPr lang="en-GB" b="0"/>
              <a:t>%</a:t>
            </a:r>
          </a:p>
        </p:txBody>
      </p:sp>
      <p:sp>
        <p:nvSpPr>
          <p:cNvPr id="5131" name="Text Box 14"/>
          <p:cNvSpPr txBox="1">
            <a:spLocks noChangeArrowheads="1"/>
          </p:cNvSpPr>
          <p:nvPr/>
        </p:nvSpPr>
        <p:spPr bwMode="auto">
          <a:xfrm>
            <a:off x="4005263" y="1257300"/>
            <a:ext cx="1606550" cy="738188"/>
          </a:xfrm>
          <a:prstGeom prst="rect">
            <a:avLst/>
          </a:prstGeom>
          <a:noFill/>
          <a:ln w="9525">
            <a:noFill/>
            <a:miter lim="800000"/>
            <a:headEnd/>
            <a:tailEnd/>
          </a:ln>
        </p:spPr>
        <p:txBody>
          <a:bodyPr wrap="none">
            <a:spAutoFit/>
          </a:bodyPr>
          <a:lstStyle/>
          <a:p>
            <a:r>
              <a:rPr lang="en-GB" b="0"/>
              <a:t>Dependent</a:t>
            </a:r>
          </a:p>
          <a:p>
            <a:r>
              <a:rPr lang="en-GB" b="0"/>
              <a:t>Children under 16</a:t>
            </a:r>
          </a:p>
          <a:p>
            <a:r>
              <a:rPr lang="en-GB" b="0"/>
              <a:t>%</a:t>
            </a:r>
          </a:p>
        </p:txBody>
      </p:sp>
      <p:sp>
        <p:nvSpPr>
          <p:cNvPr id="5132" name="Text Box 14"/>
          <p:cNvSpPr txBox="1">
            <a:spLocks noChangeArrowheads="1"/>
          </p:cNvSpPr>
          <p:nvPr/>
        </p:nvSpPr>
        <p:spPr bwMode="auto">
          <a:xfrm>
            <a:off x="5548313" y="1257300"/>
            <a:ext cx="1339850" cy="738188"/>
          </a:xfrm>
          <a:prstGeom prst="rect">
            <a:avLst/>
          </a:prstGeom>
          <a:noFill/>
          <a:ln w="9525">
            <a:noFill/>
            <a:miter lim="800000"/>
            <a:headEnd/>
            <a:tailEnd/>
          </a:ln>
        </p:spPr>
        <p:txBody>
          <a:bodyPr wrap="none">
            <a:spAutoFit/>
          </a:bodyPr>
          <a:lstStyle/>
          <a:p>
            <a:r>
              <a:rPr lang="en-GB" b="0"/>
              <a:t>No Dependent</a:t>
            </a:r>
          </a:p>
          <a:p>
            <a:r>
              <a:rPr lang="en-GB" b="0"/>
              <a:t>Children</a:t>
            </a:r>
          </a:p>
          <a:p>
            <a:r>
              <a:rPr lang="en-GB" b="0"/>
              <a:t>%</a:t>
            </a:r>
          </a:p>
        </p:txBody>
      </p:sp>
      <p:cxnSp>
        <p:nvCxnSpPr>
          <p:cNvPr id="5133" name="Straight Connector 16"/>
          <p:cNvCxnSpPr>
            <a:cxnSpLocks noChangeShapeType="1"/>
          </p:cNvCxnSpPr>
          <p:nvPr/>
        </p:nvCxnSpPr>
        <p:spPr bwMode="auto">
          <a:xfrm>
            <a:off x="4105275" y="1335088"/>
            <a:ext cx="0" cy="4094162"/>
          </a:xfrm>
          <a:prstGeom prst="line">
            <a:avLst/>
          </a:prstGeom>
          <a:noFill/>
          <a:ln w="9525" algn="ctr">
            <a:solidFill>
              <a:srgbClr val="C00000"/>
            </a:solidFill>
            <a:prstDash val="dash"/>
            <a:round/>
            <a:headEnd/>
            <a:tailEn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redc presentation">
  <a:themeElements>
    <a:clrScheme name="red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dc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400" b="1" i="0" u="none" strike="noStrike" cap="none" normalizeH="0" baseline="0" smtClean="0">
            <a:ln>
              <a:noFill/>
            </a:ln>
            <a:solidFill>
              <a:schemeClr val="tx1"/>
            </a:solidFill>
            <a:effectLst/>
            <a:latin typeface="Arial" charset="0"/>
          </a:defRPr>
        </a:defPPr>
      </a:lstStyle>
    </a:lnDef>
  </a:objectDefaults>
  <a:extraClrSchemeLst>
    <a:extraClrScheme>
      <a:clrScheme name="red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dc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dc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dc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dc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dc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dc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dc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dc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dc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dc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dc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Data\Microsoft\Templates\redc presentation.pot</Template>
  <TotalTime>7007</TotalTime>
  <Words>1060</Words>
  <Application>Microsoft Office PowerPoint</Application>
  <PresentationFormat>On-screen Show (4:3)</PresentationFormat>
  <Paragraphs>148</Paragraphs>
  <Slides>10</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redc presentation</vt:lpstr>
      <vt:lpstr>Chart</vt:lpstr>
      <vt:lpstr>PR360 IPPN Primary School Research</vt:lpstr>
      <vt:lpstr>RED Express - Methodology</vt:lpstr>
      <vt:lpstr>Slide 3</vt:lpstr>
      <vt:lpstr>Must be Included in PR Piece: </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IBM User</dc:creator>
  <cp:lastModifiedBy>Sean Cottrell</cp:lastModifiedBy>
  <cp:revision>580</cp:revision>
  <cp:lastPrinted>2012-03-28T13:07:00Z</cp:lastPrinted>
  <dcterms:created xsi:type="dcterms:W3CDTF">2003-07-24T08:40:37Z</dcterms:created>
  <dcterms:modified xsi:type="dcterms:W3CDTF">2012-04-30T14:45:39Z</dcterms:modified>
</cp:coreProperties>
</file>