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3" r:id="rId3"/>
    <p:sldId id="284" r:id="rId4"/>
    <p:sldId id="285" r:id="rId5"/>
    <p:sldId id="290" r:id="rId6"/>
    <p:sldId id="286" r:id="rId7"/>
    <p:sldId id="271" r:id="rId8"/>
    <p:sldId id="269" r:id="rId9"/>
    <p:sldId id="257" r:id="rId10"/>
    <p:sldId id="276" r:id="rId11"/>
    <p:sldId id="263" r:id="rId12"/>
    <p:sldId id="258" r:id="rId13"/>
    <p:sldId id="277" r:id="rId14"/>
    <p:sldId id="262" r:id="rId15"/>
    <p:sldId id="287" r:id="rId16"/>
    <p:sldId id="282" r:id="rId17"/>
    <p:sldId id="278" r:id="rId18"/>
    <p:sldId id="281" r:id="rId19"/>
    <p:sldId id="291" r:id="rId20"/>
    <p:sldId id="259" r:id="rId21"/>
    <p:sldId id="275" r:id="rId22"/>
    <p:sldId id="280" r:id="rId23"/>
    <p:sldId id="288" r:id="rId24"/>
    <p:sldId id="289" r:id="rId25"/>
    <p:sldId id="270" r:id="rId26"/>
    <p:sldId id="272" r:id="rId27"/>
    <p:sldId id="267" r:id="rId28"/>
    <p:sldId id="268" r:id="rId29"/>
    <p:sldId id="274" r:id="rId3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557" autoAdjust="0"/>
    <p:restoredTop sz="94030" autoAdjust="0"/>
  </p:normalViewPr>
  <p:slideViewPr>
    <p:cSldViewPr snapToGrid="0">
      <p:cViewPr varScale="1">
        <p:scale>
          <a:sx n="90" d="100"/>
          <a:sy n="90" d="100"/>
        </p:scale>
        <p:origin x="77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1713" y="9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EB7A-67D8-4A80-8823-1A821DD65BCA}" type="datetimeFigureOut">
              <a:rPr lang="en-IE" smtClean="0"/>
              <a:t>21/02/2024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11B9E-FA6D-414D-8D59-664C1521F8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689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ED912-C89D-485D-8424-22EEFF49B763}" type="datetimeFigureOut">
              <a:rPr lang="en-IE" smtClean="0"/>
              <a:t>21/02/2024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5862A-65D1-44CD-B6FB-FC7F9AC83A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723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journey!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335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262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615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3954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6755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5999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7789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8835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9397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578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introduction to the importance of well-being in leadership.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13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5484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430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8923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5985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1992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0490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197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9395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6148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909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813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354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370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718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simple definition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407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219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research context also mention wellbeing framework etc…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2A-65D1-44CD-B6FB-FC7F9AC83A38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328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4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3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93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51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80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3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2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04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8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9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5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0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7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1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7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1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9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83" y="2404534"/>
            <a:ext cx="9022080" cy="1646302"/>
          </a:xfrm>
        </p:spPr>
        <p:txBody>
          <a:bodyPr/>
          <a:lstStyle/>
          <a:p>
            <a:pPr algn="ctr"/>
            <a:r>
              <a:rPr lang="en-GB" dirty="0" smtClean="0"/>
              <a:t>Wellbeing in Primary School Leadership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4800" dirty="0" smtClean="0"/>
              <a:t>“Nurturing Self and the team”</a:t>
            </a:r>
            <a:endParaRPr lang="en-I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987" y="4808479"/>
            <a:ext cx="7766936" cy="1096899"/>
          </a:xfrm>
        </p:spPr>
        <p:txBody>
          <a:bodyPr/>
          <a:lstStyle/>
          <a:p>
            <a:r>
              <a:rPr lang="en-GB" dirty="0" smtClean="0"/>
              <a:t>Lorraine Dempsey</a:t>
            </a:r>
          </a:p>
          <a:p>
            <a:r>
              <a:rPr lang="en-GB" dirty="0" smtClean="0"/>
              <a:t>St Patrick’s National School Wicklow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55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3006" y="749164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191919"/>
                </a:solidFill>
                <a:cs typeface="Times New Roman" panose="02020603050405020304" pitchFamily="18" charset="0"/>
              </a:rPr>
              <a:t>Research consistently shows us that good school leadership not only matters - it </a:t>
            </a:r>
            <a:r>
              <a:rPr lang="en-GB" sz="2600" dirty="0" smtClean="0">
                <a:solidFill>
                  <a:srgbClr val="191919"/>
                </a:solidFill>
                <a:cs typeface="Times New Roman" panose="02020603050405020304" pitchFamily="18" charset="0"/>
              </a:rPr>
              <a:t>impacts </a:t>
            </a:r>
            <a:r>
              <a:rPr lang="en-GB" sz="2600" dirty="0">
                <a:solidFill>
                  <a:srgbClr val="191919"/>
                </a:solidFill>
                <a:cs typeface="Times New Roman" panose="02020603050405020304" pitchFamily="18" charset="0"/>
              </a:rPr>
              <a:t>on </a:t>
            </a:r>
            <a:r>
              <a:rPr lang="en-GB" sz="2600" dirty="0" smtClean="0">
                <a:solidFill>
                  <a:srgbClr val="191919"/>
                </a:solidFill>
                <a:cs typeface="Times New Roman" panose="02020603050405020304" pitchFamily="18" charset="0"/>
              </a:rPr>
              <a:t>pupil </a:t>
            </a:r>
            <a:r>
              <a:rPr lang="en-GB" sz="2600" dirty="0">
                <a:solidFill>
                  <a:srgbClr val="191919"/>
                </a:solidFill>
                <a:cs typeface="Times New Roman" panose="02020603050405020304" pitchFamily="18" charset="0"/>
              </a:rPr>
              <a:t>learning. </a:t>
            </a:r>
            <a:endParaRPr lang="en-GB" sz="2600" dirty="0" smtClean="0">
              <a:solidFill>
                <a:srgbClr val="191919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191919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Research undertaken by the IPPN over the past </a:t>
            </a:r>
            <a:r>
              <a:rPr lang="en-GB" sz="2600" dirty="0" smtClean="0">
                <a:cs typeface="Times New Roman" panose="02020603050405020304" pitchFamily="18" charset="0"/>
              </a:rPr>
              <a:t>year </a:t>
            </a:r>
            <a:r>
              <a:rPr lang="en-GB" sz="2600" dirty="0">
                <a:cs typeface="Times New Roman" panose="02020603050405020304" pitchFamily="18" charset="0"/>
              </a:rPr>
              <a:t>finds that the incidence of burnout, stress, and depressive symptoms among </a:t>
            </a:r>
            <a:r>
              <a:rPr lang="en-GB" sz="2600" dirty="0" smtClean="0">
                <a:cs typeface="Times New Roman" panose="02020603050405020304" pitchFamily="18" charset="0"/>
              </a:rPr>
              <a:t>leaders is </a:t>
            </a:r>
            <a:r>
              <a:rPr lang="en-GB" sz="2600" dirty="0">
                <a:cs typeface="Times New Roman" panose="02020603050405020304" pitchFamily="18" charset="0"/>
              </a:rPr>
              <a:t>almost double that of the healthy working population.</a:t>
            </a:r>
            <a:endParaRPr lang="en-GB" sz="2600" dirty="0">
              <a:solidFill>
                <a:srgbClr val="191919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473" y="639949"/>
            <a:ext cx="3023878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47" y="1466317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Self-rated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Burnout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Stress </a:t>
            </a:r>
            <a:r>
              <a:rPr lang="en-GB" sz="2600" dirty="0"/>
              <a:t>symptoms </a:t>
            </a:r>
            <a:endParaRPr lang="en-GB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Difficulty </a:t>
            </a:r>
            <a:r>
              <a:rPr lang="en-GB" sz="2600" dirty="0"/>
              <a:t>sleeping </a:t>
            </a:r>
            <a:endParaRPr lang="en-GB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Depressive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Somatic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Cognitive </a:t>
            </a:r>
            <a:r>
              <a:rPr lang="en-GB" sz="2600" dirty="0"/>
              <a:t>stress </a:t>
            </a:r>
            <a:endParaRPr lang="en-GB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Self-efficacy</a:t>
            </a:r>
            <a:endParaRPr lang="en-GB" sz="2600" dirty="0"/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703" y="1466317"/>
            <a:ext cx="5779509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91" y="1783254"/>
            <a:ext cx="3997660" cy="4077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5474" y="1391369"/>
            <a:ext cx="422365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Acceleration</a:t>
            </a:r>
            <a:r>
              <a:rPr lang="en-GB" sz="2600" i="1" dirty="0" smtClean="0"/>
              <a:t> </a:t>
            </a:r>
            <a:r>
              <a:rPr lang="en-GB" sz="2600" dirty="0" smtClean="0"/>
              <a:t>of</a:t>
            </a:r>
            <a:r>
              <a:rPr lang="en-GB" sz="2600" i="1" dirty="0" smtClean="0"/>
              <a:t> </a:t>
            </a:r>
            <a:r>
              <a:rPr lang="en-GB" sz="2600" dirty="0" smtClean="0"/>
              <a:t>change in our profession</a:t>
            </a:r>
          </a:p>
          <a:p>
            <a:endParaRPr lang="en-GB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Life around us is speeding up geometrically, like a merry-go-round accelerating out of control, leaving many of us feeling like we are barely hanging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689463" y="235131"/>
            <a:ext cx="8551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</a:rPr>
              <a:t>Stress comes from external and internal sources</a:t>
            </a:r>
          </a:p>
        </p:txBody>
      </p:sp>
    </p:spTree>
    <p:extLst>
      <p:ext uri="{BB962C8B-B14F-4D97-AF65-F5344CB8AC3E}">
        <p14:creationId xmlns:p14="http://schemas.microsoft.com/office/powerpoint/2010/main" val="42881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42" y="1234614"/>
            <a:ext cx="3997660" cy="4077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4148" y="948690"/>
            <a:ext cx="42236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Demands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Excessive workload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Lack of Support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Policy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Lack of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Inadequate support and time for middle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60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1417" y="155654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2800" b="1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IE" sz="2800" dirty="0" smtClean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6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Department of Education </a:t>
            </a:r>
            <a:r>
              <a:rPr lang="en-IE" sz="2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has publicly acknowledged on a number of occasions how essential effective school leadership is in effecting system </a:t>
            </a:r>
            <a:r>
              <a:rPr lang="en-IE" sz="26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change.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483" y="1200405"/>
            <a:ext cx="3393963" cy="33901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043" y="569854"/>
            <a:ext cx="7907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"Building a Resilient Leadership Team"</a:t>
            </a:r>
            <a:endParaRPr lang="en-IE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6251" y="1007906"/>
            <a:ext cx="115736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rgbClr val="0D0D0D"/>
                </a:solidFill>
              </a:rPr>
              <a:t>Individual well-being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600" dirty="0">
              <a:solidFill>
                <a:srgbClr val="0D0D0D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0D0D0D"/>
                </a:solidFill>
              </a:rPr>
              <a:t>Team cohesion and </a:t>
            </a:r>
            <a:r>
              <a:rPr lang="en-GB" sz="2600" dirty="0" smtClean="0">
                <a:solidFill>
                  <a:srgbClr val="0D0D0D"/>
                </a:solidFill>
              </a:rPr>
              <a:t>support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600" dirty="0">
              <a:solidFill>
                <a:srgbClr val="0D0D0D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0D0D0D"/>
                </a:solidFill>
              </a:rPr>
              <a:t>Organizational policies promoting </a:t>
            </a:r>
            <a:r>
              <a:rPr lang="en-GB" sz="2600" dirty="0" smtClean="0">
                <a:solidFill>
                  <a:srgbClr val="0D0D0D"/>
                </a:solidFill>
              </a:rPr>
              <a:t>wellbeing</a:t>
            </a:r>
            <a:endParaRPr lang="en-GB" sz="2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33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3701" y="1287664"/>
            <a:ext cx="6096000" cy="5420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smtClean="0"/>
              <a:t>Effective schools require a team of leaders, who utilise their collective intelligences to transform the school into a learning community. […] investment in the development of these teams is recommended to ensure that senior and middle leaders have the necessary skills to work well together.”</a:t>
            </a: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3650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315" y="999198"/>
            <a:ext cx="6096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“Schools thrive when leaders thrive”</a:t>
            </a:r>
          </a:p>
          <a:p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en-GB" sz="2600" dirty="0" smtClean="0">
                <a:cs typeface="Calibri" panose="020F0502020204030204" pitchFamily="34" charset="0"/>
              </a:rPr>
              <a:t>School </a:t>
            </a:r>
            <a:r>
              <a:rPr lang="en-GB" sz="2600" dirty="0">
                <a:cs typeface="Calibri" panose="020F0502020204030204" pitchFamily="34" charset="0"/>
              </a:rPr>
              <a:t>leaders are charged with giving our school communities the best opportunities they can. That means thriving as educators and leaders, not merely surviving.</a:t>
            </a:r>
            <a:endParaRPr lang="en-GB" sz="2600" dirty="0">
              <a:solidFill>
                <a:srgbClr val="191919"/>
              </a:solidFill>
              <a:cs typeface="Calibri" panose="020F0502020204030204" pitchFamily="34" charset="0"/>
            </a:endParaRPr>
          </a:p>
          <a:p>
            <a:endParaRPr lang="en-GB" sz="26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en-GB" sz="2600" dirty="0" smtClean="0">
                <a:solidFill>
                  <a:srgbClr val="000000"/>
                </a:solidFill>
                <a:cs typeface="Calibri" panose="020F0502020204030204" pitchFamily="34" charset="0"/>
              </a:rPr>
              <a:t>The Department of Education must look after the personal </a:t>
            </a:r>
            <a:r>
              <a:rPr lang="en-GB" sz="2600" dirty="0">
                <a:solidFill>
                  <a:srgbClr val="000000"/>
                </a:solidFill>
                <a:cs typeface="Calibri" panose="020F0502020204030204" pitchFamily="34" charset="0"/>
              </a:rPr>
              <a:t>health &amp; wellbeing of school leaders around this </a:t>
            </a:r>
            <a:r>
              <a:rPr lang="en-GB" sz="2600" dirty="0" smtClean="0">
                <a:solidFill>
                  <a:srgbClr val="000000"/>
                </a:solidFill>
                <a:cs typeface="Calibri" panose="020F0502020204030204" pitchFamily="34" charset="0"/>
              </a:rPr>
              <a:t>country. This is in </a:t>
            </a:r>
            <a:r>
              <a:rPr lang="en-GB" sz="2600" dirty="0">
                <a:solidFill>
                  <a:srgbClr val="000000"/>
                </a:solidFill>
                <a:cs typeface="Calibri" panose="020F0502020204030204" pitchFamily="34" charset="0"/>
              </a:rPr>
              <a:t>the best interests of the children in our </a:t>
            </a:r>
            <a:r>
              <a:rPr lang="en-GB" sz="2600" dirty="0" smtClean="0">
                <a:solidFill>
                  <a:srgbClr val="000000"/>
                </a:solidFill>
                <a:cs typeface="Calibri" panose="020F0502020204030204" pitchFamily="34" charset="0"/>
              </a:rPr>
              <a:t>schools.</a:t>
            </a:r>
            <a:endParaRPr lang="en-GB" sz="26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483" y="1200405"/>
            <a:ext cx="3393963" cy="33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MLAR Project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600" dirty="0"/>
              <a:t>S</a:t>
            </a:r>
            <a:r>
              <a:rPr lang="en-GB" sz="2600" dirty="0" smtClean="0"/>
              <a:t>haring </a:t>
            </a:r>
            <a:r>
              <a:rPr lang="en-GB" sz="2600" dirty="0"/>
              <a:t>of leadership is a necessity and not a luxury – failing to share leadership </a:t>
            </a:r>
            <a:r>
              <a:rPr lang="en-GB" sz="2600" dirty="0" smtClean="0"/>
              <a:t>limits school effectiveness.</a:t>
            </a:r>
          </a:p>
          <a:p>
            <a:r>
              <a:rPr lang="en-GB" sz="2600" dirty="0"/>
              <a:t>L</a:t>
            </a:r>
            <a:r>
              <a:rPr lang="en-GB" sz="2600" dirty="0" smtClean="0"/>
              <a:t>eadership </a:t>
            </a:r>
            <a:r>
              <a:rPr lang="en-GB" sz="2600" dirty="0"/>
              <a:t>is not solely invested in the principal but leadership is exercised by different people, in different ways across a school to build and sustain the conditions for effective </a:t>
            </a:r>
            <a:r>
              <a:rPr lang="en-GB" sz="2600" dirty="0" smtClean="0"/>
              <a:t>learning.</a:t>
            </a:r>
          </a:p>
          <a:p>
            <a:endParaRPr lang="en-GB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99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MLAR Project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Middle leaders seeing themselves as leaders, with working collaboratively with fellow leaders and teachers central to their </a:t>
            </a:r>
            <a:r>
              <a:rPr lang="en-GB" sz="2600" dirty="0" smtClean="0"/>
              <a:t>role.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Forde recognises the intensive demands of having responsibility for a class can leave limited opportunities for </a:t>
            </a:r>
            <a:r>
              <a:rPr lang="en-GB" sz="2600" dirty="0" smtClean="0"/>
              <a:t>leading.</a:t>
            </a:r>
            <a:endParaRPr lang="en-GB" sz="2600" dirty="0"/>
          </a:p>
          <a:p>
            <a:endParaRPr lang="en-GB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79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496" y="2382186"/>
            <a:ext cx="72106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dirty="0">
                <a:solidFill>
                  <a:srgbClr val="0D0D0D"/>
                </a:solidFill>
                <a:latin typeface="Söhne"/>
              </a:rPr>
              <a:t>"A healthy leader creates a thriving team."</a:t>
            </a:r>
            <a:endParaRPr lang="en-IE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88" b="10021"/>
          <a:stretch/>
        </p:blipFill>
        <p:spPr>
          <a:xfrm>
            <a:off x="6889072" y="414292"/>
            <a:ext cx="2435441" cy="24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alternative text description for this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27" r="17812"/>
          <a:stretch/>
        </p:blipFill>
        <p:spPr bwMode="auto">
          <a:xfrm>
            <a:off x="1043850" y="1402080"/>
            <a:ext cx="4259671" cy="17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731" y="3585644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600" dirty="0">
                <a:solidFill>
                  <a:srgbClr val="191919"/>
                </a:solidFill>
              </a:rPr>
              <a:t>In order for </a:t>
            </a:r>
            <a:r>
              <a:rPr lang="en-GB" sz="2600" dirty="0" smtClean="0">
                <a:solidFill>
                  <a:srgbClr val="191919"/>
                </a:solidFill>
              </a:rPr>
              <a:t>to lead effectively and to improve student learning outcomes, you must first attend to your own wellbeing.</a:t>
            </a:r>
          </a:p>
          <a:p>
            <a:endParaRPr lang="en-GB" sz="2600" dirty="0">
              <a:solidFill>
                <a:srgbClr val="191919"/>
              </a:solidFill>
            </a:endParaRPr>
          </a:p>
          <a:p>
            <a:r>
              <a:rPr lang="en-GB" sz="2600" dirty="0" smtClean="0">
                <a:solidFill>
                  <a:srgbClr val="191919"/>
                </a:solidFill>
              </a:rPr>
              <a:t>How you perform will dictate the outcome.</a:t>
            </a:r>
            <a:endParaRPr lang="en-IE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147" y="685227"/>
            <a:ext cx="2200847" cy="2200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454" y="2949237"/>
            <a:ext cx="235935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"Self-Care Strategies for Leaders"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Work-life balance</a:t>
            </a:r>
            <a:endParaRPr lang="en-GB" sz="2600" dirty="0"/>
          </a:p>
          <a:p>
            <a:r>
              <a:rPr lang="en-GB" sz="2600" dirty="0"/>
              <a:t>Stress management </a:t>
            </a:r>
            <a:r>
              <a:rPr lang="en-GB" sz="2600" dirty="0" smtClean="0"/>
              <a:t>techniques</a:t>
            </a:r>
            <a:endParaRPr lang="en-GB" sz="2600" dirty="0"/>
          </a:p>
          <a:p>
            <a:r>
              <a:rPr lang="en-GB" sz="2600" dirty="0"/>
              <a:t>Importance of self-reflection and </a:t>
            </a:r>
            <a:r>
              <a:rPr lang="en-GB" sz="2600" dirty="0" smtClean="0"/>
              <a:t>mindfulness</a:t>
            </a:r>
          </a:p>
          <a:p>
            <a:r>
              <a:rPr lang="en-GB" sz="2600" dirty="0"/>
              <a:t>A</a:t>
            </a:r>
            <a:r>
              <a:rPr lang="en-GB" sz="2600" dirty="0" smtClean="0"/>
              <a:t>vailing </a:t>
            </a:r>
            <a:r>
              <a:rPr lang="en-GB" sz="2600" dirty="0"/>
              <a:t>of professional opportunities for the leadership and management team – team coaching, </a:t>
            </a:r>
            <a:r>
              <a:rPr lang="en-GB" sz="2600" dirty="0" err="1" smtClean="0"/>
              <a:t>Forbairt</a:t>
            </a:r>
            <a:r>
              <a:rPr lang="en-GB" sz="2600" dirty="0" smtClean="0"/>
              <a:t>, </a:t>
            </a:r>
            <a:r>
              <a:rPr lang="en-GB" sz="2600" dirty="0" err="1" smtClean="0"/>
              <a:t>Comhar</a:t>
            </a:r>
            <a:r>
              <a:rPr lang="en-GB" sz="2600" dirty="0" smtClean="0"/>
              <a:t>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18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"Fostering a Supportive Team Culture"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929" y="1548486"/>
            <a:ext cx="10363826" cy="4033708"/>
          </a:xfrm>
        </p:spPr>
        <p:txBody>
          <a:bodyPr>
            <a:noAutofit/>
          </a:bodyPr>
          <a:lstStyle/>
          <a:p>
            <a:r>
              <a:rPr lang="en-GB" sz="2600" dirty="0"/>
              <a:t>F</a:t>
            </a:r>
            <a:r>
              <a:rPr lang="en-GB" sz="2600" dirty="0" smtClean="0"/>
              <a:t>inding </a:t>
            </a:r>
            <a:r>
              <a:rPr lang="en-GB" sz="2600" dirty="0"/>
              <a:t>creative ways to ‘release’ the deputy principal so that we can have structured time to work and plan together </a:t>
            </a:r>
            <a:endParaRPr lang="en-GB" sz="2600" dirty="0" smtClean="0"/>
          </a:p>
          <a:p>
            <a:r>
              <a:rPr lang="en-GB" sz="2600" dirty="0"/>
              <a:t>P</a:t>
            </a:r>
            <a:r>
              <a:rPr lang="en-GB" sz="2600" dirty="0" smtClean="0"/>
              <a:t>rioritising </a:t>
            </a:r>
            <a:r>
              <a:rPr lang="en-GB" sz="2600" dirty="0"/>
              <a:t>the facilitation of the deputy’s professional </a:t>
            </a:r>
            <a:r>
              <a:rPr lang="en-GB" sz="2600" dirty="0" smtClean="0"/>
              <a:t>development</a:t>
            </a:r>
          </a:p>
          <a:p>
            <a:r>
              <a:rPr lang="en-GB" sz="2600" dirty="0"/>
              <a:t>E</a:t>
            </a:r>
            <a:r>
              <a:rPr lang="en-GB" sz="2600" dirty="0" smtClean="0"/>
              <a:t>ncouraging </a:t>
            </a:r>
            <a:r>
              <a:rPr lang="en-GB" sz="2600" dirty="0"/>
              <a:t>the deputy to collaborate with other deputies and to participate in local support </a:t>
            </a:r>
            <a:r>
              <a:rPr lang="en-GB" sz="2600" dirty="0" smtClean="0"/>
              <a:t>groups</a:t>
            </a:r>
          </a:p>
          <a:p>
            <a:r>
              <a:rPr lang="en-GB" sz="2600" dirty="0" smtClean="0"/>
              <a:t>Recognising </a:t>
            </a:r>
            <a:r>
              <a:rPr lang="en-GB" sz="2600" dirty="0"/>
              <a:t>the potential of the relationship between principal and deputy principal to model a culture of effective shared leadership.</a:t>
            </a: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4731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"Fostering a Supportive Team Culture"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600" dirty="0"/>
              <a:t>Open </a:t>
            </a:r>
            <a:r>
              <a:rPr lang="en-GB" sz="2600" dirty="0" smtClean="0"/>
              <a:t>communication</a:t>
            </a:r>
            <a:endParaRPr lang="en-GB" sz="2600" dirty="0"/>
          </a:p>
          <a:p>
            <a:r>
              <a:rPr lang="en-GB" sz="2600" dirty="0"/>
              <a:t>Collaborative </a:t>
            </a:r>
            <a:r>
              <a:rPr lang="en-GB" sz="2600" dirty="0" smtClean="0"/>
              <a:t>decision-making</a:t>
            </a:r>
            <a:endParaRPr lang="en-GB" sz="2600" dirty="0"/>
          </a:p>
          <a:p>
            <a:r>
              <a:rPr lang="en-GB" sz="2600" dirty="0"/>
              <a:t>Recognizing and addressing signs of stress in team </a:t>
            </a:r>
            <a:r>
              <a:rPr lang="en-GB" sz="2600" dirty="0" smtClean="0"/>
              <a:t>members</a:t>
            </a:r>
            <a:endParaRPr lang="en-GB" sz="2600" dirty="0"/>
          </a:p>
          <a:p>
            <a:r>
              <a:rPr lang="en-GB" sz="2600" dirty="0"/>
              <a:t>Professional development </a:t>
            </a:r>
            <a:r>
              <a:rPr lang="en-GB" sz="2600" dirty="0" smtClean="0"/>
              <a:t>opportunities</a:t>
            </a:r>
            <a:endParaRPr lang="en-GB" sz="2600" dirty="0"/>
          </a:p>
          <a:p>
            <a:r>
              <a:rPr lang="en-GB" sz="2600" dirty="0"/>
              <a:t>Flexible work </a:t>
            </a:r>
            <a:r>
              <a:rPr lang="en-GB" sz="2600" dirty="0" smtClean="0"/>
              <a:t>arrangements</a:t>
            </a:r>
            <a:endParaRPr lang="en-GB" sz="2600" dirty="0"/>
          </a:p>
          <a:p>
            <a:r>
              <a:rPr lang="en-GB" sz="2600" dirty="0"/>
              <a:t>Mental health resources and </a:t>
            </a:r>
            <a:r>
              <a:rPr lang="en-GB" sz="2600" dirty="0" smtClean="0"/>
              <a:t>counselling services</a:t>
            </a:r>
            <a:endParaRPr lang="en-GB" sz="26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67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"The Ripple Effect of a Healthy Team"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600" dirty="0"/>
              <a:t>Improved job </a:t>
            </a:r>
            <a:r>
              <a:rPr lang="en-GB" sz="2600" dirty="0" smtClean="0"/>
              <a:t>satisfaction</a:t>
            </a:r>
            <a:endParaRPr lang="en-GB" sz="2600" dirty="0"/>
          </a:p>
          <a:p>
            <a:r>
              <a:rPr lang="en-GB" sz="2600" dirty="0"/>
              <a:t>Enhanced team </a:t>
            </a:r>
            <a:r>
              <a:rPr lang="en-GB" sz="2600" dirty="0" smtClean="0"/>
              <a:t>performance</a:t>
            </a:r>
            <a:endParaRPr lang="en-GB" sz="2600" dirty="0"/>
          </a:p>
          <a:p>
            <a:r>
              <a:rPr lang="en-GB" sz="2600" dirty="0"/>
              <a:t>Positive impact on school culture and student </a:t>
            </a:r>
            <a:r>
              <a:rPr lang="en-GB" sz="2600" dirty="0" smtClean="0"/>
              <a:t>outcomes</a:t>
            </a:r>
            <a:endParaRPr lang="en-GB" sz="2600" dirty="0"/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07" y="1601968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0651" y="1219201"/>
            <a:ext cx="6061165" cy="329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 smtClean="0"/>
              <a:t>Boundaries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 smtClean="0"/>
              <a:t>Control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 smtClean="0"/>
              <a:t>Permission</a:t>
            </a:r>
            <a:endParaRPr lang="en-IE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58" y="1270237"/>
            <a:ext cx="3365284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762000"/>
            <a:ext cx="5372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Recommended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648075" y="1304721"/>
            <a:ext cx="1733550" cy="2628900"/>
          </a:xfrm>
          <a:prstGeom prst="rect">
            <a:avLst/>
          </a:prstGeom>
        </p:spPr>
      </p:pic>
      <p:pic>
        <p:nvPicPr>
          <p:cNvPr id="2050" name="Picture 2" descr="Becoming Your Real Sel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12" y="945456"/>
            <a:ext cx="1511925" cy="23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28" y="1304721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61" y="2805219"/>
            <a:ext cx="2627811" cy="1285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18" y="1169158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8403" y="4454303"/>
            <a:ext cx="1937521" cy="214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1625" y="4383201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3818" y="3821276"/>
            <a:ext cx="1326833" cy="1979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107" y="4538651"/>
            <a:ext cx="2282802" cy="12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173480"/>
            <a:ext cx="4433072" cy="4433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994" y="1611085"/>
            <a:ext cx="4764677" cy="31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508" y="1201783"/>
            <a:ext cx="559231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337" y="775463"/>
            <a:ext cx="6096000" cy="66479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600" b="1" dirty="0">
                <a:solidFill>
                  <a:srgbClr val="0D0D0D"/>
                </a:solidFill>
              </a:rPr>
              <a:t>Enhanced Decision-Making:</a:t>
            </a:r>
            <a:endParaRPr lang="en-GB" sz="2600" dirty="0">
              <a:solidFill>
                <a:srgbClr val="0D0D0D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GB" sz="2600" dirty="0">
                <a:solidFill>
                  <a:srgbClr val="0D0D0D"/>
                </a:solidFill>
              </a:rPr>
              <a:t>Well-being empowers leaders to make clear and thoughtful decisions.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600" dirty="0">
                <a:solidFill>
                  <a:srgbClr val="0D0D0D"/>
                </a:solidFill>
              </a:rPr>
              <a:t>Stress-free minds lead to better problem-solving and strategic thinking</a:t>
            </a:r>
            <a:r>
              <a:rPr lang="en-GB" sz="2600" dirty="0" smtClean="0">
                <a:solidFill>
                  <a:srgbClr val="0D0D0D"/>
                </a:solidFill>
              </a:rPr>
              <a:t>.</a:t>
            </a:r>
          </a:p>
          <a:p>
            <a:pPr lvl="1"/>
            <a:endParaRPr lang="en-GB" sz="2600" dirty="0">
              <a:solidFill>
                <a:srgbClr val="0D0D0D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2600" b="1" dirty="0">
                <a:solidFill>
                  <a:srgbClr val="0D0D0D"/>
                </a:solidFill>
              </a:rPr>
              <a:t>Increased Productivity:</a:t>
            </a:r>
            <a:endParaRPr lang="en-GB" sz="2600" dirty="0">
              <a:solidFill>
                <a:srgbClr val="0D0D0D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GB" sz="2600" dirty="0">
                <a:solidFill>
                  <a:srgbClr val="0D0D0D"/>
                </a:solidFill>
              </a:rPr>
              <a:t>Healthy leaders are more productive and can inspire the same in their teams.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600" dirty="0">
                <a:solidFill>
                  <a:srgbClr val="0D0D0D"/>
                </a:solidFill>
              </a:rPr>
              <a:t>Reduced absenteeism and increased engagement contribute to overall productivity.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96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91" y="687033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z="2400" b="1" dirty="0">
                <a:solidFill>
                  <a:srgbClr val="0D0D0D"/>
                </a:solidFill>
              </a:rPr>
              <a:t>Positive Team Culture:</a:t>
            </a:r>
            <a:endParaRPr lang="en-GB" sz="2400" dirty="0">
              <a:solidFill>
                <a:srgbClr val="0D0D0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400" dirty="0">
                <a:solidFill>
                  <a:srgbClr val="0D0D0D"/>
                </a:solidFill>
              </a:rPr>
              <a:t>Leaders who prioritize well-being foster a positive and supportive team culture.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400" dirty="0">
                <a:solidFill>
                  <a:srgbClr val="0D0D0D"/>
                </a:solidFill>
              </a:rPr>
              <a:t>Improved morale and camaraderie contribute to a more collaborative work environment</a:t>
            </a:r>
            <a:r>
              <a:rPr lang="en-GB" sz="2400" dirty="0" smtClean="0">
                <a:solidFill>
                  <a:srgbClr val="0D0D0D"/>
                </a:solidFill>
              </a:rPr>
              <a:t>.</a:t>
            </a:r>
          </a:p>
          <a:p>
            <a:pPr lvl="1"/>
            <a:endParaRPr lang="en-GB" sz="2400" dirty="0">
              <a:solidFill>
                <a:srgbClr val="0D0D0D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GB" sz="2400" b="1" dirty="0">
                <a:solidFill>
                  <a:srgbClr val="0D0D0D"/>
                </a:solidFill>
              </a:rPr>
              <a:t>Resilience in the Face of Challenges:</a:t>
            </a:r>
            <a:endParaRPr lang="en-GB" sz="2400" dirty="0">
              <a:solidFill>
                <a:srgbClr val="0D0D0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400" dirty="0">
                <a:solidFill>
                  <a:srgbClr val="0D0D0D"/>
                </a:solidFill>
              </a:rPr>
              <a:t>Well-being equips leaders with the resilience to navigate challenges.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400" dirty="0">
                <a:solidFill>
                  <a:srgbClr val="0D0D0D"/>
                </a:solidFill>
              </a:rPr>
              <a:t>Overcoming adversity becomes more manageable with a strong foundation of well-being</a:t>
            </a:r>
            <a:r>
              <a:rPr lang="en-GB" sz="2400" dirty="0" smtClean="0">
                <a:solidFill>
                  <a:srgbClr val="0D0D0D"/>
                </a:solidFill>
              </a:rPr>
              <a:t>.</a:t>
            </a:r>
            <a:endParaRPr lang="en-GB" sz="24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14" y="1227296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GB" sz="2600" b="1" dirty="0">
                <a:solidFill>
                  <a:srgbClr val="0D0D0D"/>
                </a:solidFill>
              </a:rPr>
              <a:t>Role </a:t>
            </a:r>
            <a:r>
              <a:rPr lang="en-GB" sz="2600" b="1" dirty="0" smtClean="0">
                <a:solidFill>
                  <a:srgbClr val="0D0D0D"/>
                </a:solidFill>
              </a:rPr>
              <a:t>Modelling:</a:t>
            </a:r>
            <a:endParaRPr lang="en-GB" sz="2600" dirty="0">
              <a:solidFill>
                <a:srgbClr val="0D0D0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600" dirty="0">
                <a:solidFill>
                  <a:srgbClr val="0D0D0D"/>
                </a:solidFill>
              </a:rPr>
              <a:t>Leaders who prioritize their well-being set an example for their team members.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600" dirty="0">
                <a:solidFill>
                  <a:srgbClr val="0D0D0D"/>
                </a:solidFill>
              </a:rPr>
              <a:t>Demonstrating a commitment to self-care encourages others to do the same.</a:t>
            </a:r>
          </a:p>
        </p:txBody>
      </p:sp>
    </p:spTree>
    <p:extLst>
      <p:ext uri="{BB962C8B-B14F-4D97-AF65-F5344CB8AC3E}">
        <p14:creationId xmlns:p14="http://schemas.microsoft.com/office/powerpoint/2010/main" val="4877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048" b="-3755"/>
          <a:stretch/>
        </p:blipFill>
        <p:spPr>
          <a:xfrm>
            <a:off x="2038919" y="940526"/>
            <a:ext cx="4456562" cy="52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23" y="288894"/>
            <a:ext cx="75628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87" y="2036580"/>
            <a:ext cx="2381250" cy="192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33" y="4624795"/>
            <a:ext cx="1322070" cy="1891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230" y="3038976"/>
            <a:ext cx="1534886" cy="1534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694" y="1629771"/>
            <a:ext cx="2156732" cy="813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230" y="4848641"/>
            <a:ext cx="1759037" cy="1317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5138" y="1462780"/>
            <a:ext cx="2673940" cy="1083211"/>
          </a:xfrm>
          <a:prstGeom prst="rect">
            <a:avLst/>
          </a:prstGeom>
        </p:spPr>
      </p:pic>
      <p:pic>
        <p:nvPicPr>
          <p:cNvPr id="1026" name="Picture 2" descr="Kids Classroom Cartoon Images – Browse 52,379 Stock Photos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08" y="4504194"/>
            <a:ext cx="1829979" cy="14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409" y="1394364"/>
            <a:ext cx="2590800" cy="1771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7087" y="3452251"/>
            <a:ext cx="1545021" cy="190450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pPr algn="ctr"/>
            <a:r>
              <a:rPr lang="en-GB" dirty="0"/>
              <a:t>"The Demands of School Leadership"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69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880" y="1837735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rgbClr val="191919"/>
                </a:solidFill>
                <a:cs typeface="Times New Roman" panose="02020603050405020304" pitchFamily="18" charset="0"/>
              </a:rPr>
              <a:t>In </a:t>
            </a:r>
            <a:r>
              <a:rPr lang="en-GB" sz="3200" dirty="0">
                <a:solidFill>
                  <a:srgbClr val="191919"/>
                </a:solidFill>
                <a:cs typeface="Times New Roman" panose="02020603050405020304" pitchFamily="18" charset="0"/>
              </a:rPr>
              <a:t>order </a:t>
            </a:r>
            <a:r>
              <a:rPr lang="en-GB" sz="3200" dirty="0" smtClean="0">
                <a:solidFill>
                  <a:srgbClr val="191919"/>
                </a:solidFill>
                <a:cs typeface="Times New Roman" panose="02020603050405020304" pitchFamily="18" charset="0"/>
              </a:rPr>
              <a:t>for a school to thrive school and </a:t>
            </a:r>
            <a:r>
              <a:rPr lang="en-GB" sz="3200" dirty="0">
                <a:solidFill>
                  <a:srgbClr val="191919"/>
                </a:solidFill>
                <a:cs typeface="Times New Roman" panose="02020603050405020304" pitchFamily="18" charset="0"/>
              </a:rPr>
              <a:t>to improve student learning outcomes, </a:t>
            </a:r>
            <a:r>
              <a:rPr lang="en-GB" sz="3200" dirty="0" smtClean="0">
                <a:solidFill>
                  <a:srgbClr val="191919"/>
                </a:solidFill>
                <a:cs typeface="Times New Roman" panose="02020603050405020304" pitchFamily="18" charset="0"/>
              </a:rPr>
              <a:t>you </a:t>
            </a:r>
            <a:r>
              <a:rPr lang="en-GB" sz="3200" dirty="0">
                <a:solidFill>
                  <a:srgbClr val="191919"/>
                </a:solidFill>
                <a:cs typeface="Times New Roman" panose="02020603050405020304" pitchFamily="18" charset="0"/>
              </a:rPr>
              <a:t>must first attend to </a:t>
            </a:r>
            <a:r>
              <a:rPr lang="en-GB" sz="3200" dirty="0" smtClean="0">
                <a:solidFill>
                  <a:srgbClr val="191919"/>
                </a:solidFill>
                <a:cs typeface="Times New Roman" panose="02020603050405020304" pitchFamily="18" charset="0"/>
              </a:rPr>
              <a:t>your </a:t>
            </a:r>
            <a:r>
              <a:rPr lang="en-GB" sz="3200" dirty="0">
                <a:solidFill>
                  <a:srgbClr val="191919"/>
                </a:solidFill>
                <a:cs typeface="Times New Roman" panose="02020603050405020304" pitchFamily="18" charset="0"/>
              </a:rPr>
              <a:t>own </a:t>
            </a:r>
            <a:r>
              <a:rPr lang="en-GB" sz="3200" dirty="0" smtClean="0">
                <a:solidFill>
                  <a:srgbClr val="191919"/>
                </a:solidFill>
                <a:cs typeface="Times New Roman" panose="02020603050405020304" pitchFamily="18" charset="0"/>
              </a:rPr>
              <a:t>wellbeing.</a:t>
            </a:r>
            <a:endParaRPr lang="en-IE" sz="32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856" y="1416844"/>
            <a:ext cx="3023878" cy="30177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pPr algn="ctr"/>
            <a:r>
              <a:rPr lang="en-IE" dirty="0" smtClean="0"/>
              <a:t>“Understanding </a:t>
            </a:r>
            <a:r>
              <a:rPr lang="en-IE" dirty="0"/>
              <a:t>the Impact"</a:t>
            </a:r>
          </a:p>
        </p:txBody>
      </p:sp>
    </p:spTree>
    <p:extLst>
      <p:ext uri="{BB962C8B-B14F-4D97-AF65-F5344CB8AC3E}">
        <p14:creationId xmlns:p14="http://schemas.microsoft.com/office/powerpoint/2010/main" val="25989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701</TotalTime>
  <Words>824</Words>
  <Application>Microsoft Office PowerPoint</Application>
  <PresentationFormat>Widescreen</PresentationFormat>
  <Paragraphs>138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Söhne</vt:lpstr>
      <vt:lpstr>Times New Roman</vt:lpstr>
      <vt:lpstr>Trebuchet MS</vt:lpstr>
      <vt:lpstr>Wingdings</vt:lpstr>
      <vt:lpstr>Wingdings 3</vt:lpstr>
      <vt:lpstr>Facet</vt:lpstr>
      <vt:lpstr>Wellbeing in Primary School Leadership  “Nurturing Self and the team”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"The Demands of School Leadership"</vt:lpstr>
      <vt:lpstr>“Understanding the Impact"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MLAR Project</vt:lpstr>
      <vt:lpstr>MLAR Project</vt:lpstr>
      <vt:lpstr>PowerPoint Presentation</vt:lpstr>
      <vt:lpstr>"Self-Care Strategies for Leaders"</vt:lpstr>
      <vt:lpstr>"Fostering a Supportive Team Culture"</vt:lpstr>
      <vt:lpstr>"Fostering a Supportive Team Culture"</vt:lpstr>
      <vt:lpstr>"The Ripple Effect of a Healthy Team"</vt:lpstr>
      <vt:lpstr>PowerPoint Presentation</vt:lpstr>
      <vt:lpstr>PowerPoint Presentation</vt:lpstr>
      <vt:lpstr>Recommended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Wellbeing</dc:title>
  <dc:creator>Lorraine Dempsey</dc:creator>
  <cp:lastModifiedBy>Geraldine D'Arcy</cp:lastModifiedBy>
  <cp:revision>59</cp:revision>
  <dcterms:created xsi:type="dcterms:W3CDTF">2023-11-12T15:25:03Z</dcterms:created>
  <dcterms:modified xsi:type="dcterms:W3CDTF">2024-02-21T17:24:07Z</dcterms:modified>
</cp:coreProperties>
</file>